
<file path=[Content_Types].xml><?xml version="1.0" encoding="utf-8"?>
<Types xmlns="http://schemas.openxmlformats.org/package/2006/content-types">
  <Override PartName="/ppt/slideLayouts/slideLayout8.xml" ContentType="application/vnd.openxmlformats-officedocument.presentationml.slideLayout+xml"/>
  <Override PartName="/ppt/slides/slide22.xml" ContentType="application/vnd.openxmlformats-officedocument.presentationml.slide+xml"/>
  <Override PartName="/ppt/slides/slide28.xml" ContentType="application/vnd.openxmlformats-officedocument.presentationml.slide+xml"/>
  <Override PartName="/ppt/slides/slide2.xml" ContentType="application/vnd.openxmlformats-officedocument.presentationml.slide+xml"/>
  <Override PartName="/docProps/app.xml" ContentType="application/vnd.openxmlformats-officedocument.extended-properties+xml"/>
  <Override PartName="/ppt/slides/slide30.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s/slide23.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26.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Default Extension="wmf" ContentType="image/x-wmf"/>
  <Override PartName="/ppt/slides/slide25.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3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slides/slide33.xml" ContentType="application/vnd.openxmlformats-officedocument.presentationml.slide+xml"/>
  <Override PartName="/ppt/presProps.xml" ContentType="application/vnd.openxmlformats-officedocument.presentationml.presProps+xml"/>
  <Default Extension="jpeg" ContentType="image/jpeg"/>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s/slide27.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s/slide8.xml" ContentType="application/vnd.openxmlformats-officedocument.presentationml.slide+xml"/>
  <Override PartName="/ppt/slides/slide31.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24.xml" ContentType="application/vnd.openxmlformats-officedocument.presentationml.slide+xml"/>
  <Override PartName="/ppt/slides/slide32.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19.xml" ContentType="application/vnd.openxmlformats-officedocument.presentationml.slide+xml"/>
  <Override PartName="/ppt/slides/slide12.xml" ContentType="application/vnd.openxmlformats-officedocument.presentationml.slide+xml"/>
  <Override PartName="/ppt/slides/slide29.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61" r:id="rId2"/>
    <p:sldId id="256" r:id="rId3"/>
    <p:sldId id="286" r:id="rId4"/>
    <p:sldId id="257" r:id="rId5"/>
    <p:sldId id="291" r:id="rId6"/>
    <p:sldId id="259" r:id="rId7"/>
    <p:sldId id="260"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58" r:id="rId28"/>
    <p:sldId id="292" r:id="rId29"/>
    <p:sldId id="281" r:id="rId30"/>
    <p:sldId id="282" r:id="rId31"/>
    <p:sldId id="284" r:id="rId32"/>
    <p:sldId id="285" r:id="rId33"/>
    <p:sldId id="283" r:id="rId34"/>
    <p:sldId id="287" r:id="rId35"/>
    <p:sldId id="288" r:id="rId36"/>
    <p:sldId id="290" r:id="rId3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148" d="100"/>
          <a:sy n="148" d="100"/>
        </p:scale>
        <p:origin x="-1312"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5" Type="http://schemas.openxmlformats.org/officeDocument/2006/relationships/slide" Target="slides/slide34.xml"/><Relationship Id="rId31" Type="http://schemas.openxmlformats.org/officeDocument/2006/relationships/slide" Target="slides/slide30.xml"/><Relationship Id="rId34" Type="http://schemas.openxmlformats.org/officeDocument/2006/relationships/slide" Target="slides/slide33.xml"/><Relationship Id="rId39" Type="http://schemas.openxmlformats.org/officeDocument/2006/relationships/presProps" Target="presProps.xml"/><Relationship Id="rId40" Type="http://schemas.openxmlformats.org/officeDocument/2006/relationships/viewProps" Target="viewProps.xml"/><Relationship Id="rId7" Type="http://schemas.openxmlformats.org/officeDocument/2006/relationships/slide" Target="slides/slide6.xml"/><Relationship Id="rId36" Type="http://schemas.openxmlformats.org/officeDocument/2006/relationships/slide" Target="slides/slide35.xml"/><Relationship Id="rId1" Type="http://schemas.openxmlformats.org/officeDocument/2006/relationships/slideMaster" Target="slideMasters/slideMaster1.xml"/><Relationship Id="rId24" Type="http://schemas.openxmlformats.org/officeDocument/2006/relationships/slide" Target="slides/slide23.xml"/><Relationship Id="rId25" Type="http://schemas.openxmlformats.org/officeDocument/2006/relationships/slide" Target="slides/slide24.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32" Type="http://schemas.openxmlformats.org/officeDocument/2006/relationships/slide" Target="slides/slide31.xml"/><Relationship Id="rId37" Type="http://schemas.openxmlformats.org/officeDocument/2006/relationships/slide" Target="slides/slide36.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slide" Target="slides/slide26.xml"/><Relationship Id="rId14" Type="http://schemas.openxmlformats.org/officeDocument/2006/relationships/slide" Target="slides/slide13.xml"/><Relationship Id="rId23" Type="http://schemas.openxmlformats.org/officeDocument/2006/relationships/slide" Target="slides/slide22.xml"/><Relationship Id="rId4" Type="http://schemas.openxmlformats.org/officeDocument/2006/relationships/slide" Target="slides/slide3.xml"/><Relationship Id="rId28" Type="http://schemas.openxmlformats.org/officeDocument/2006/relationships/slide" Target="slides/slide27.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42" Type="http://schemas.openxmlformats.org/officeDocument/2006/relationships/tableStyles" Target="tableStyles.xml"/><Relationship Id="rId29" Type="http://schemas.openxmlformats.org/officeDocument/2006/relationships/slide" Target="slides/slide28.xml"/><Relationship Id="rId6" Type="http://schemas.openxmlformats.org/officeDocument/2006/relationships/slide" Target="slides/slide5.xml"/><Relationship Id="rId16" Type="http://schemas.openxmlformats.org/officeDocument/2006/relationships/slide" Target="slides/slide15.xml"/><Relationship Id="rId33" Type="http://schemas.openxmlformats.org/officeDocument/2006/relationships/slide" Target="slides/slide32.xml"/><Relationship Id="rId41"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38" Type="http://schemas.openxmlformats.org/officeDocument/2006/relationships/printerSettings" Target="printerSettings/printerSettings1.bin"/><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F8A9768-4518-764D-ABF1-9DB794860C8B}" type="datetimeFigureOut">
              <a:rPr lang="en-US" smtClean="0"/>
              <a:pPr/>
              <a:t>1/25/10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949777-AAB5-0742-8110-73D38F035BC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8A9768-4518-764D-ABF1-9DB794860C8B}" type="datetimeFigureOut">
              <a:rPr lang="en-US" smtClean="0"/>
              <a:pPr/>
              <a:t>1/25/10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949777-AAB5-0742-8110-73D38F035BC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8A9768-4518-764D-ABF1-9DB794860C8B}" type="datetimeFigureOut">
              <a:rPr lang="en-US" smtClean="0"/>
              <a:pPr/>
              <a:t>1/25/10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949777-AAB5-0742-8110-73D38F035BC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8A9768-4518-764D-ABF1-9DB794860C8B}" type="datetimeFigureOut">
              <a:rPr lang="en-US" smtClean="0"/>
              <a:pPr/>
              <a:t>1/25/10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949777-AAB5-0742-8110-73D38F035BC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F8A9768-4518-764D-ABF1-9DB794860C8B}" type="datetimeFigureOut">
              <a:rPr lang="en-US" smtClean="0"/>
              <a:pPr/>
              <a:t>1/25/10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949777-AAB5-0742-8110-73D38F035BC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F8A9768-4518-764D-ABF1-9DB794860C8B}" type="datetimeFigureOut">
              <a:rPr lang="en-US" smtClean="0"/>
              <a:pPr/>
              <a:t>1/25/10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949777-AAB5-0742-8110-73D38F035BC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F8A9768-4518-764D-ABF1-9DB794860C8B}" type="datetimeFigureOut">
              <a:rPr lang="en-US" smtClean="0"/>
              <a:pPr/>
              <a:t>1/25/10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A949777-AAB5-0742-8110-73D38F035BC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F8A9768-4518-764D-ABF1-9DB794860C8B}" type="datetimeFigureOut">
              <a:rPr lang="en-US" smtClean="0"/>
              <a:pPr/>
              <a:t>1/25/10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A949777-AAB5-0742-8110-73D38F035BC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8A9768-4518-764D-ABF1-9DB794860C8B}" type="datetimeFigureOut">
              <a:rPr lang="en-US" smtClean="0"/>
              <a:pPr/>
              <a:t>1/25/10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A949777-AAB5-0742-8110-73D38F035BC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8A9768-4518-764D-ABF1-9DB794860C8B}" type="datetimeFigureOut">
              <a:rPr lang="en-US" smtClean="0"/>
              <a:pPr/>
              <a:t>1/25/10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949777-AAB5-0742-8110-73D38F035BC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8A9768-4518-764D-ABF1-9DB794860C8B}" type="datetimeFigureOut">
              <a:rPr lang="en-US" smtClean="0"/>
              <a:pPr/>
              <a:t>1/25/10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949777-AAB5-0742-8110-73D38F035BC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F8A9768-4518-764D-ABF1-9DB794860C8B}" type="datetimeFigureOut">
              <a:rPr lang="en-US" smtClean="0"/>
              <a:pPr/>
              <a:t>1/25/10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949777-AAB5-0742-8110-73D38F035BC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4" Type="http://schemas.openxmlformats.org/officeDocument/2006/relationships/hyperlink" Target="http://www.ala.org/aasl/standards" TargetMode="External"/><Relationship Id="rId1" Type="http://schemas.openxmlformats.org/officeDocument/2006/relationships/slideLayout" Target="../slideLayouts/slideLayout2.xml"/><Relationship Id="rId2" Type="http://schemas.openxmlformats.org/officeDocument/2006/relationships/image" Target="../media/image7.wmf"/><Relationship Id="rId3" Type="http://schemas.openxmlformats.org/officeDocument/2006/relationships/hyperlink" Target="http://www.isbe.net/"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isail.wikidot.com/curriculum-mapping"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www.scholastic.com/librarypublishing"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www.islma.org/"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4" Type="http://schemas.openxmlformats.org/officeDocument/2006/relationships/hyperlink" Target="mailto:csemande@cantonusd.org" TargetMode="External"/><Relationship Id="rId1" Type="http://schemas.openxmlformats.org/officeDocument/2006/relationships/slideLayout" Target="../slideLayouts/slideLayout2.xml"/><Relationship Id="rId2" Type="http://schemas.openxmlformats.org/officeDocument/2006/relationships/hyperlink" Target="mailto:agreen@alliancelibrarysystem.com" TargetMode="External"/><Relationship Id="rId3" Type="http://schemas.openxmlformats.org/officeDocument/2006/relationships/hyperlink" Target="mailto:brobinson@galesburg205.org"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3" Type="http://schemas.openxmlformats.org/officeDocument/2006/relationships/image" Target="../media/image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What’s one piece of information that has eluded  you recently?</a:t>
            </a:r>
            <a:endParaRPr lang="en-US" dirty="0"/>
          </a:p>
        </p:txBody>
      </p:sp>
      <p:graphicFrame>
        <p:nvGraphicFramePr>
          <p:cNvPr id="4" name="Content Placeholder 3"/>
          <p:cNvGraphicFramePr>
            <a:graphicFrameLocks noGrp="1"/>
          </p:cNvGraphicFramePr>
          <p:nvPr>
            <p:ph idx="1"/>
          </p:nvPr>
        </p:nvGraphicFramePr>
        <p:xfrm>
          <a:off x="457200" y="1600200"/>
          <a:ext cx="8229600" cy="4724398"/>
        </p:xfrm>
        <a:graphic>
          <a:graphicData uri="http://schemas.openxmlformats.org/drawingml/2006/table">
            <a:tbl>
              <a:tblPr bandRow="1">
                <a:tableStyleId>{D7AC3CCA-C797-4891-BE02-D94E43425B78}</a:tableStyleId>
              </a:tblPr>
              <a:tblGrid>
                <a:gridCol w="2743200"/>
                <a:gridCol w="2743200"/>
                <a:gridCol w="2743200"/>
              </a:tblGrid>
              <a:tr h="674914">
                <a:tc>
                  <a:txBody>
                    <a:bodyPr/>
                    <a:lstStyle/>
                    <a:p>
                      <a:pPr algn="ctr"/>
                      <a:r>
                        <a:rPr lang="en-US" dirty="0" smtClean="0">
                          <a:solidFill>
                            <a:schemeClr val="tx2">
                              <a:lumMod val="40000"/>
                              <a:lumOff val="60000"/>
                            </a:schemeClr>
                          </a:solidFill>
                        </a:rPr>
                        <a:t>Jamie</a:t>
                      </a:r>
                      <a:endParaRPr lang="en-US" dirty="0">
                        <a:solidFill>
                          <a:schemeClr val="tx2">
                            <a:lumMod val="40000"/>
                            <a:lumOff val="60000"/>
                          </a:schemeClr>
                        </a:solidFill>
                      </a:endParaRPr>
                    </a:p>
                  </a:txBody>
                  <a:tcPr/>
                </a:tc>
                <a:tc>
                  <a:txBody>
                    <a:bodyPr/>
                    <a:lstStyle/>
                    <a:p>
                      <a:pPr algn="ctr"/>
                      <a:r>
                        <a:rPr lang="en-US" dirty="0" smtClean="0">
                          <a:solidFill>
                            <a:schemeClr val="tx2">
                              <a:lumMod val="40000"/>
                              <a:lumOff val="60000"/>
                            </a:schemeClr>
                          </a:solidFill>
                        </a:rPr>
                        <a:t>Monica</a:t>
                      </a:r>
                      <a:endParaRPr lang="en-US" dirty="0">
                        <a:solidFill>
                          <a:schemeClr val="tx2">
                            <a:lumMod val="40000"/>
                            <a:lumOff val="60000"/>
                          </a:schemeClr>
                        </a:solidFill>
                      </a:endParaRPr>
                    </a:p>
                  </a:txBody>
                  <a:tcPr/>
                </a:tc>
                <a:tc>
                  <a:txBody>
                    <a:bodyPr/>
                    <a:lstStyle/>
                    <a:p>
                      <a:pPr algn="ctr"/>
                      <a:r>
                        <a:rPr lang="en-US" dirty="0" smtClean="0">
                          <a:solidFill>
                            <a:schemeClr val="tx2">
                              <a:lumMod val="40000"/>
                              <a:lumOff val="60000"/>
                            </a:schemeClr>
                          </a:solidFill>
                        </a:rPr>
                        <a:t>Mary</a:t>
                      </a:r>
                      <a:endParaRPr lang="en-US" dirty="0">
                        <a:solidFill>
                          <a:schemeClr val="tx2">
                            <a:lumMod val="40000"/>
                            <a:lumOff val="60000"/>
                          </a:schemeClr>
                        </a:solidFill>
                      </a:endParaRPr>
                    </a:p>
                  </a:txBody>
                  <a:tcPr/>
                </a:tc>
              </a:tr>
              <a:tr h="674914">
                <a:tc>
                  <a:txBody>
                    <a:bodyPr/>
                    <a:lstStyle/>
                    <a:p>
                      <a:pPr algn="ctr"/>
                      <a:r>
                        <a:rPr lang="en-US" dirty="0" smtClean="0">
                          <a:solidFill>
                            <a:schemeClr val="tx2">
                              <a:lumMod val="40000"/>
                              <a:lumOff val="60000"/>
                            </a:schemeClr>
                          </a:solidFill>
                        </a:rPr>
                        <a:t>Denise</a:t>
                      </a:r>
                      <a:endParaRPr lang="en-US" dirty="0">
                        <a:solidFill>
                          <a:schemeClr val="tx2">
                            <a:lumMod val="40000"/>
                            <a:lumOff val="60000"/>
                          </a:schemeClr>
                        </a:solidFill>
                      </a:endParaRPr>
                    </a:p>
                  </a:txBody>
                  <a:tcPr/>
                </a:tc>
                <a:tc>
                  <a:txBody>
                    <a:bodyPr/>
                    <a:lstStyle/>
                    <a:p>
                      <a:pPr algn="ctr"/>
                      <a:r>
                        <a:rPr lang="en-US" dirty="0" smtClean="0">
                          <a:solidFill>
                            <a:schemeClr val="tx2">
                              <a:lumMod val="40000"/>
                              <a:lumOff val="60000"/>
                            </a:schemeClr>
                          </a:solidFill>
                        </a:rPr>
                        <a:t>Donna</a:t>
                      </a:r>
                      <a:endParaRPr lang="en-US" dirty="0">
                        <a:solidFill>
                          <a:schemeClr val="tx2">
                            <a:lumMod val="40000"/>
                            <a:lumOff val="60000"/>
                          </a:schemeClr>
                        </a:solidFill>
                      </a:endParaRPr>
                    </a:p>
                  </a:txBody>
                  <a:tcPr/>
                </a:tc>
                <a:tc>
                  <a:txBody>
                    <a:bodyPr/>
                    <a:lstStyle/>
                    <a:p>
                      <a:pPr algn="ctr"/>
                      <a:r>
                        <a:rPr lang="en-US" dirty="0" smtClean="0">
                          <a:solidFill>
                            <a:schemeClr val="tx2">
                              <a:lumMod val="40000"/>
                              <a:lumOff val="60000"/>
                            </a:schemeClr>
                          </a:solidFill>
                        </a:rPr>
                        <a:t>Susan</a:t>
                      </a:r>
                      <a:endParaRPr lang="en-US" dirty="0">
                        <a:solidFill>
                          <a:schemeClr val="tx2">
                            <a:lumMod val="40000"/>
                            <a:lumOff val="60000"/>
                          </a:schemeClr>
                        </a:solidFill>
                      </a:endParaRPr>
                    </a:p>
                  </a:txBody>
                  <a:tcPr/>
                </a:tc>
              </a:tr>
              <a:tr h="674914">
                <a:tc>
                  <a:txBody>
                    <a:bodyPr/>
                    <a:lstStyle/>
                    <a:p>
                      <a:pPr algn="ctr"/>
                      <a:r>
                        <a:rPr lang="en-US" dirty="0" smtClean="0">
                          <a:solidFill>
                            <a:schemeClr val="tx2">
                              <a:lumMod val="40000"/>
                              <a:lumOff val="60000"/>
                            </a:schemeClr>
                          </a:solidFill>
                        </a:rPr>
                        <a:t>Christy</a:t>
                      </a:r>
                      <a:endParaRPr lang="en-US" dirty="0">
                        <a:solidFill>
                          <a:schemeClr val="tx2">
                            <a:lumMod val="40000"/>
                            <a:lumOff val="60000"/>
                          </a:schemeClr>
                        </a:solidFill>
                      </a:endParaRPr>
                    </a:p>
                  </a:txBody>
                  <a:tcPr/>
                </a:tc>
                <a:tc>
                  <a:txBody>
                    <a:bodyPr/>
                    <a:lstStyle/>
                    <a:p>
                      <a:pPr algn="ctr"/>
                      <a:r>
                        <a:rPr lang="en-US" dirty="0" smtClean="0">
                          <a:solidFill>
                            <a:schemeClr val="tx2">
                              <a:lumMod val="40000"/>
                              <a:lumOff val="60000"/>
                            </a:schemeClr>
                          </a:solidFill>
                        </a:rPr>
                        <a:t>Daniel</a:t>
                      </a:r>
                      <a:endParaRPr lang="en-US" dirty="0">
                        <a:solidFill>
                          <a:schemeClr val="tx2">
                            <a:lumMod val="40000"/>
                            <a:lumOff val="60000"/>
                          </a:schemeClr>
                        </a:solidFill>
                      </a:endParaRPr>
                    </a:p>
                  </a:txBody>
                  <a:tcPr/>
                </a:tc>
                <a:tc>
                  <a:txBody>
                    <a:bodyPr/>
                    <a:lstStyle/>
                    <a:p>
                      <a:pPr algn="ctr"/>
                      <a:r>
                        <a:rPr lang="en-US" dirty="0" smtClean="0">
                          <a:solidFill>
                            <a:schemeClr val="tx2">
                              <a:lumMod val="40000"/>
                              <a:lumOff val="60000"/>
                            </a:schemeClr>
                          </a:solidFill>
                        </a:rPr>
                        <a:t>Tom</a:t>
                      </a:r>
                      <a:endParaRPr lang="en-US" dirty="0">
                        <a:solidFill>
                          <a:schemeClr val="tx2">
                            <a:lumMod val="40000"/>
                            <a:lumOff val="60000"/>
                          </a:schemeClr>
                        </a:solidFill>
                      </a:endParaRPr>
                    </a:p>
                  </a:txBody>
                  <a:tcPr/>
                </a:tc>
              </a:tr>
              <a:tr h="674914">
                <a:tc>
                  <a:txBody>
                    <a:bodyPr/>
                    <a:lstStyle/>
                    <a:p>
                      <a:pPr algn="ctr"/>
                      <a:r>
                        <a:rPr lang="en-US" dirty="0" err="1" smtClean="0">
                          <a:solidFill>
                            <a:schemeClr val="tx2">
                              <a:lumMod val="40000"/>
                              <a:lumOff val="60000"/>
                            </a:schemeClr>
                          </a:solidFill>
                        </a:rPr>
                        <a:t>Nann</a:t>
                      </a:r>
                      <a:endParaRPr lang="en-US" dirty="0">
                        <a:solidFill>
                          <a:schemeClr val="tx2">
                            <a:lumMod val="40000"/>
                            <a:lumOff val="60000"/>
                          </a:schemeClr>
                        </a:solidFill>
                      </a:endParaRPr>
                    </a:p>
                  </a:txBody>
                  <a:tcPr/>
                </a:tc>
                <a:tc>
                  <a:txBody>
                    <a:bodyPr/>
                    <a:lstStyle/>
                    <a:p>
                      <a:pPr algn="ctr"/>
                      <a:r>
                        <a:rPr lang="en-US" dirty="0" smtClean="0">
                          <a:solidFill>
                            <a:schemeClr val="tx2">
                              <a:lumMod val="40000"/>
                              <a:lumOff val="60000"/>
                            </a:schemeClr>
                          </a:solidFill>
                        </a:rPr>
                        <a:t>Brooke</a:t>
                      </a:r>
                      <a:endParaRPr lang="en-US" dirty="0">
                        <a:solidFill>
                          <a:schemeClr val="tx2">
                            <a:lumMod val="40000"/>
                            <a:lumOff val="60000"/>
                          </a:schemeClr>
                        </a:solidFill>
                      </a:endParaRPr>
                    </a:p>
                  </a:txBody>
                  <a:tcPr/>
                </a:tc>
                <a:tc>
                  <a:txBody>
                    <a:bodyPr/>
                    <a:lstStyle/>
                    <a:p>
                      <a:pPr algn="ctr"/>
                      <a:r>
                        <a:rPr lang="en-US" dirty="0" smtClean="0">
                          <a:solidFill>
                            <a:schemeClr val="tx2">
                              <a:lumMod val="40000"/>
                              <a:lumOff val="60000"/>
                            </a:schemeClr>
                          </a:solidFill>
                        </a:rPr>
                        <a:t>Cheryl</a:t>
                      </a:r>
                      <a:endParaRPr lang="en-US" dirty="0">
                        <a:solidFill>
                          <a:schemeClr val="tx2">
                            <a:lumMod val="40000"/>
                            <a:lumOff val="60000"/>
                          </a:schemeClr>
                        </a:solidFill>
                      </a:endParaRPr>
                    </a:p>
                  </a:txBody>
                  <a:tcPr/>
                </a:tc>
              </a:tr>
              <a:tr h="674914">
                <a:tc>
                  <a:txBody>
                    <a:bodyPr/>
                    <a:lstStyle/>
                    <a:p>
                      <a:pPr algn="ctr"/>
                      <a:r>
                        <a:rPr lang="en-US" dirty="0" smtClean="0">
                          <a:solidFill>
                            <a:schemeClr val="tx2">
                              <a:lumMod val="40000"/>
                              <a:lumOff val="60000"/>
                            </a:schemeClr>
                          </a:solidFill>
                        </a:rPr>
                        <a:t>Maria</a:t>
                      </a:r>
                      <a:endParaRPr lang="en-US" dirty="0">
                        <a:solidFill>
                          <a:schemeClr val="tx2">
                            <a:lumMod val="40000"/>
                            <a:lumOff val="60000"/>
                          </a:schemeClr>
                        </a:solidFill>
                      </a:endParaRPr>
                    </a:p>
                  </a:txBody>
                  <a:tcPr/>
                </a:tc>
                <a:tc>
                  <a:txBody>
                    <a:bodyPr/>
                    <a:lstStyle/>
                    <a:p>
                      <a:pPr algn="ctr"/>
                      <a:r>
                        <a:rPr lang="en-US" dirty="0" smtClean="0">
                          <a:solidFill>
                            <a:schemeClr val="tx2">
                              <a:lumMod val="40000"/>
                              <a:lumOff val="60000"/>
                            </a:schemeClr>
                          </a:solidFill>
                        </a:rPr>
                        <a:t>Christine</a:t>
                      </a:r>
                      <a:endParaRPr lang="en-US" dirty="0">
                        <a:solidFill>
                          <a:schemeClr val="tx2">
                            <a:lumMod val="40000"/>
                            <a:lumOff val="60000"/>
                          </a:schemeClr>
                        </a:solidFill>
                      </a:endParaRPr>
                    </a:p>
                  </a:txBody>
                  <a:tcPr/>
                </a:tc>
                <a:tc>
                  <a:txBody>
                    <a:bodyPr/>
                    <a:lstStyle/>
                    <a:p>
                      <a:pPr algn="ctr"/>
                      <a:r>
                        <a:rPr lang="en-US" dirty="0" smtClean="0">
                          <a:solidFill>
                            <a:schemeClr val="tx2">
                              <a:lumMod val="40000"/>
                              <a:lumOff val="60000"/>
                            </a:schemeClr>
                          </a:solidFill>
                        </a:rPr>
                        <a:t>Kelly</a:t>
                      </a:r>
                      <a:endParaRPr lang="en-US" dirty="0">
                        <a:solidFill>
                          <a:schemeClr val="tx2">
                            <a:lumMod val="40000"/>
                            <a:lumOff val="60000"/>
                          </a:schemeClr>
                        </a:solidFill>
                      </a:endParaRPr>
                    </a:p>
                  </a:txBody>
                  <a:tcPr/>
                </a:tc>
              </a:tr>
              <a:tr h="674914">
                <a:tc>
                  <a:txBody>
                    <a:bodyPr/>
                    <a:lstStyle/>
                    <a:p>
                      <a:pPr algn="ctr"/>
                      <a:r>
                        <a:rPr lang="en-US" dirty="0" smtClean="0">
                          <a:solidFill>
                            <a:schemeClr val="tx2">
                              <a:lumMod val="40000"/>
                              <a:lumOff val="60000"/>
                            </a:schemeClr>
                          </a:solidFill>
                        </a:rPr>
                        <a:t>Heidi</a:t>
                      </a:r>
                      <a:endParaRPr lang="en-US" dirty="0">
                        <a:solidFill>
                          <a:schemeClr val="tx2">
                            <a:lumMod val="40000"/>
                            <a:lumOff val="60000"/>
                          </a:schemeClr>
                        </a:solidFill>
                      </a:endParaRPr>
                    </a:p>
                  </a:txBody>
                  <a:tcPr/>
                </a:tc>
                <a:tc>
                  <a:txBody>
                    <a:bodyPr/>
                    <a:lstStyle/>
                    <a:p>
                      <a:pPr algn="ctr"/>
                      <a:r>
                        <a:rPr lang="en-US" dirty="0" smtClean="0">
                          <a:solidFill>
                            <a:schemeClr val="tx2">
                              <a:lumMod val="40000"/>
                              <a:lumOff val="60000"/>
                            </a:schemeClr>
                          </a:solidFill>
                        </a:rPr>
                        <a:t>Jennifer</a:t>
                      </a:r>
                      <a:endParaRPr lang="en-US" dirty="0">
                        <a:solidFill>
                          <a:schemeClr val="tx2">
                            <a:lumMod val="40000"/>
                            <a:lumOff val="60000"/>
                          </a:schemeClr>
                        </a:solidFill>
                      </a:endParaRPr>
                    </a:p>
                  </a:txBody>
                  <a:tcPr/>
                </a:tc>
                <a:tc>
                  <a:txBody>
                    <a:bodyPr/>
                    <a:lstStyle/>
                    <a:p>
                      <a:pPr algn="ctr"/>
                      <a:r>
                        <a:rPr lang="en-US" dirty="0" smtClean="0">
                          <a:solidFill>
                            <a:schemeClr val="tx2">
                              <a:lumMod val="40000"/>
                              <a:lumOff val="60000"/>
                            </a:schemeClr>
                          </a:solidFill>
                        </a:rPr>
                        <a:t>Zoe</a:t>
                      </a:r>
                      <a:endParaRPr lang="en-US" dirty="0">
                        <a:solidFill>
                          <a:schemeClr val="tx2">
                            <a:lumMod val="40000"/>
                            <a:lumOff val="60000"/>
                          </a:schemeClr>
                        </a:solidFill>
                      </a:endParaRPr>
                    </a:p>
                  </a:txBody>
                  <a:tcPr/>
                </a:tc>
              </a:tr>
              <a:tr h="674914">
                <a:tc>
                  <a:txBody>
                    <a:bodyPr/>
                    <a:lstStyle/>
                    <a:p>
                      <a:pPr algn="ctr"/>
                      <a:r>
                        <a:rPr lang="en-US" dirty="0" smtClean="0">
                          <a:solidFill>
                            <a:schemeClr val="tx2">
                              <a:lumMod val="40000"/>
                              <a:lumOff val="60000"/>
                            </a:schemeClr>
                          </a:solidFill>
                        </a:rPr>
                        <a:t>Julie</a:t>
                      </a:r>
                      <a:endParaRPr lang="en-US" dirty="0">
                        <a:solidFill>
                          <a:schemeClr val="tx2">
                            <a:lumMod val="40000"/>
                            <a:lumOff val="60000"/>
                          </a:schemeClr>
                        </a:solidFill>
                      </a:endParaRPr>
                    </a:p>
                  </a:txBody>
                  <a:tcPr/>
                </a:tc>
                <a:tc>
                  <a:txBody>
                    <a:bodyPr/>
                    <a:lstStyle/>
                    <a:p>
                      <a:pPr algn="ctr"/>
                      <a:endParaRPr lang="en-US" dirty="0">
                        <a:solidFill>
                          <a:schemeClr val="tx2">
                            <a:lumMod val="40000"/>
                            <a:lumOff val="60000"/>
                          </a:schemeClr>
                        </a:solidFill>
                      </a:endParaRPr>
                    </a:p>
                  </a:txBody>
                  <a:tcPr/>
                </a:tc>
                <a:tc>
                  <a:txBody>
                    <a:bodyPr/>
                    <a:lstStyle/>
                    <a:p>
                      <a:pPr algn="ctr"/>
                      <a:r>
                        <a:rPr lang="en-US" dirty="0" smtClean="0">
                          <a:solidFill>
                            <a:schemeClr val="tx2">
                              <a:lumMod val="40000"/>
                              <a:lumOff val="60000"/>
                            </a:schemeClr>
                          </a:solidFill>
                        </a:rPr>
                        <a:t>Chris</a:t>
                      </a:r>
                      <a:endParaRPr lang="en-US" dirty="0">
                        <a:solidFill>
                          <a:schemeClr val="tx2">
                            <a:lumMod val="40000"/>
                            <a:lumOff val="60000"/>
                          </a:schemeClr>
                        </a:solidFill>
                      </a:endParaRPr>
                    </a:p>
                  </a:txBody>
                  <a:tcPr/>
                </a:tc>
              </a:tr>
            </a:tbl>
          </a:graphicData>
        </a:graphic>
      </p:graphicFrame>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Box 5"/>
          <p:cNvSpPr txBox="1">
            <a:spLocks noChangeArrowheads="1"/>
          </p:cNvSpPr>
          <p:nvPr/>
        </p:nvSpPr>
        <p:spPr bwMode="auto">
          <a:xfrm>
            <a:off x="304800" y="2209800"/>
            <a:ext cx="8610600" cy="4032250"/>
          </a:xfrm>
          <a:prstGeom prst="rect">
            <a:avLst/>
          </a:prstGeom>
          <a:noFill/>
          <a:ln w="9525">
            <a:noFill/>
            <a:miter lim="800000"/>
            <a:headEnd/>
            <a:tailEnd/>
          </a:ln>
        </p:spPr>
        <p:txBody>
          <a:bodyPr>
            <a:spAutoFit/>
          </a:bodyPr>
          <a:lstStyle/>
          <a:p>
            <a:pPr fontAlgn="auto">
              <a:spcBef>
                <a:spcPts val="0"/>
              </a:spcBef>
              <a:spcAft>
                <a:spcPts val="0"/>
              </a:spcAft>
              <a:buFont typeface="Wingdings" pitchFamily="-107" charset="2"/>
              <a:buChar char="Ø"/>
              <a:defRPr/>
            </a:pPr>
            <a:r>
              <a:rPr lang="en-US" sz="3200" dirty="0">
                <a:latin typeface="+mj-lt"/>
              </a:rPr>
              <a:t>Jan 2008: Alliance Library System Focus Group</a:t>
            </a:r>
          </a:p>
          <a:p>
            <a:pPr fontAlgn="auto">
              <a:spcBef>
                <a:spcPts val="0"/>
              </a:spcBef>
              <a:spcAft>
                <a:spcPts val="0"/>
              </a:spcAft>
              <a:buFont typeface="Wingdings" pitchFamily="-107" charset="2"/>
              <a:buChar char="Ø"/>
              <a:defRPr/>
            </a:pPr>
            <a:r>
              <a:rPr lang="en-US" sz="3200" dirty="0">
                <a:latin typeface="+mj-lt"/>
              </a:rPr>
              <a:t>Feb 2008: Permission for use from Iowa City, </a:t>
            </a:r>
          </a:p>
          <a:p>
            <a:pPr fontAlgn="auto">
              <a:spcBef>
                <a:spcPts val="0"/>
              </a:spcBef>
              <a:spcAft>
                <a:spcPts val="0"/>
              </a:spcAft>
              <a:buFont typeface="Wingdings" pitchFamily="-107" charset="2"/>
              <a:buChar char="Ø"/>
              <a:defRPr/>
            </a:pPr>
            <a:r>
              <a:rPr lang="en-US" sz="3200" dirty="0">
                <a:latin typeface="+mj-lt"/>
              </a:rPr>
              <a:t>Aug 2008: CD/Wiki for ALS members</a:t>
            </a:r>
          </a:p>
          <a:p>
            <a:pPr fontAlgn="auto">
              <a:spcBef>
                <a:spcPts val="0"/>
              </a:spcBef>
              <a:spcAft>
                <a:spcPts val="0"/>
              </a:spcAft>
              <a:buFont typeface="Wingdings" pitchFamily="-107" charset="2"/>
              <a:buChar char="Ø"/>
              <a:defRPr/>
            </a:pPr>
            <a:r>
              <a:rPr lang="en-US" sz="3200" dirty="0">
                <a:latin typeface="+mj-lt"/>
              </a:rPr>
              <a:t>Nov 2008: Introduced at ISLMA Conference</a:t>
            </a:r>
          </a:p>
          <a:p>
            <a:pPr fontAlgn="auto">
              <a:spcBef>
                <a:spcPts val="0"/>
              </a:spcBef>
              <a:spcAft>
                <a:spcPts val="0"/>
              </a:spcAft>
              <a:buFont typeface="Wingdings" pitchFamily="-107" charset="2"/>
              <a:buChar char="Ø"/>
              <a:defRPr/>
            </a:pPr>
            <a:r>
              <a:rPr lang="en-US" sz="3200" dirty="0">
                <a:latin typeface="+mj-lt"/>
              </a:rPr>
              <a:t>Jan 2009: I-SAIL adopted by ISLMA</a:t>
            </a:r>
          </a:p>
          <a:p>
            <a:pPr fontAlgn="auto">
              <a:spcBef>
                <a:spcPts val="0"/>
              </a:spcBef>
              <a:spcAft>
                <a:spcPts val="0"/>
              </a:spcAft>
              <a:buFont typeface="Wingdings" pitchFamily="-107" charset="2"/>
              <a:buChar char="Ø"/>
              <a:defRPr/>
            </a:pPr>
            <a:r>
              <a:rPr lang="en-US" sz="3200" dirty="0">
                <a:latin typeface="+mj-lt"/>
              </a:rPr>
              <a:t>During 2009: more than 15 Professional 	Development workshops presented around 	the state</a:t>
            </a:r>
          </a:p>
        </p:txBody>
      </p:sp>
      <p:sp>
        <p:nvSpPr>
          <p:cNvPr id="6" name="TextBox 5"/>
          <p:cNvSpPr txBox="1"/>
          <p:nvPr/>
        </p:nvSpPr>
        <p:spPr>
          <a:xfrm>
            <a:off x="685800" y="914400"/>
            <a:ext cx="7772400" cy="1169988"/>
          </a:xfrm>
          <a:prstGeom prst="rect">
            <a:avLst/>
          </a:prstGeom>
          <a:noFill/>
        </p:spPr>
        <p:txBody>
          <a:bodyPr>
            <a:spAutoFit/>
          </a:bodyPr>
          <a:lstStyle/>
          <a:p>
            <a:pPr algn="ctr" fontAlgn="auto">
              <a:spcBef>
                <a:spcPts val="0"/>
              </a:spcBef>
              <a:spcAft>
                <a:spcPts val="0"/>
              </a:spcAft>
              <a:defRPr/>
            </a:pPr>
            <a:r>
              <a:rPr lang="en-US" sz="7000" dirty="0">
                <a:solidFill>
                  <a:schemeClr val="tx2"/>
                </a:solidFill>
                <a:latin typeface="+mj-lt"/>
                <a:ea typeface="+mj-ea"/>
                <a:cs typeface="+mj-cs"/>
              </a:rPr>
              <a:t>Project History</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Rectangle 3"/>
          <p:cNvSpPr/>
          <p:nvPr/>
        </p:nvSpPr>
        <p:spPr>
          <a:xfrm>
            <a:off x="228600" y="838200"/>
            <a:ext cx="8686800" cy="6477000"/>
          </a:xfrm>
          <a:prstGeom prst="rect">
            <a:avLst/>
          </a:prstGeom>
        </p:spPr>
        <p:txBody>
          <a:bodyPr numCol="2" spcCol="457200">
            <a:spAutoFit/>
          </a:bodyPr>
          <a:lstStyle/>
          <a:p>
            <a:pPr indent="-457200" fontAlgn="auto">
              <a:spcBef>
                <a:spcPts val="0"/>
              </a:spcBef>
              <a:spcAft>
                <a:spcPts val="0"/>
              </a:spcAft>
              <a:defRPr/>
            </a:pPr>
            <a:r>
              <a:rPr lang="en-US" sz="1200" b="1" u="sng" dirty="0">
                <a:latin typeface="+mj-lt"/>
              </a:rPr>
              <a:t>Standard 1:</a:t>
            </a:r>
            <a:r>
              <a:rPr lang="en-US" sz="1200" b="1" dirty="0">
                <a:latin typeface="+mj-lt"/>
              </a:rPr>
              <a:t> Accesses information efficiently and effectively to inquire, think critically, and gain knowledge </a:t>
            </a:r>
          </a:p>
          <a:p>
            <a:pPr marL="457200" indent="-457200" fontAlgn="auto">
              <a:spcBef>
                <a:spcPts val="0"/>
              </a:spcBef>
              <a:spcAft>
                <a:spcPts val="0"/>
              </a:spcAft>
              <a:buFont typeface="Arial" pitchFamily="34" charset="0"/>
              <a:buChar char="•"/>
              <a:defRPr/>
            </a:pPr>
            <a:r>
              <a:rPr lang="en-US" sz="1200" dirty="0">
                <a:latin typeface="+mj-lt"/>
              </a:rPr>
              <a:t>Recognizes the need for information </a:t>
            </a:r>
          </a:p>
          <a:p>
            <a:pPr marL="457200" indent="-457200" fontAlgn="auto">
              <a:spcBef>
                <a:spcPts val="0"/>
              </a:spcBef>
              <a:spcAft>
                <a:spcPts val="0"/>
              </a:spcAft>
              <a:buFont typeface="Arial" pitchFamily="34" charset="0"/>
              <a:buChar char="•"/>
              <a:defRPr/>
            </a:pPr>
            <a:r>
              <a:rPr lang="en-US" sz="1200" dirty="0">
                <a:latin typeface="+mj-lt"/>
              </a:rPr>
              <a:t>Formulates questions based on information needs </a:t>
            </a:r>
          </a:p>
          <a:p>
            <a:pPr marL="457200" indent="-457200" fontAlgn="auto">
              <a:spcBef>
                <a:spcPts val="0"/>
              </a:spcBef>
              <a:spcAft>
                <a:spcPts val="0"/>
              </a:spcAft>
              <a:buFont typeface="Arial" pitchFamily="34" charset="0"/>
              <a:buChar char="•"/>
              <a:defRPr/>
            </a:pPr>
            <a:r>
              <a:rPr lang="en-US" sz="1200" dirty="0">
                <a:latin typeface="+mj-lt"/>
              </a:rPr>
              <a:t>Identifies a variety of potential sources of information </a:t>
            </a:r>
          </a:p>
          <a:p>
            <a:pPr marL="457200" indent="-457200" fontAlgn="auto">
              <a:spcBef>
                <a:spcPts val="0"/>
              </a:spcBef>
              <a:spcAft>
                <a:spcPts val="0"/>
              </a:spcAft>
              <a:buFont typeface="Arial" pitchFamily="34" charset="0"/>
              <a:buChar char="•"/>
              <a:defRPr/>
            </a:pPr>
            <a:r>
              <a:rPr lang="en-US" sz="1200" dirty="0">
                <a:latin typeface="+mj-lt"/>
              </a:rPr>
              <a:t>Develops and uses successful strategies for locating information </a:t>
            </a:r>
          </a:p>
          <a:p>
            <a:pPr marL="457200" indent="-457200" fontAlgn="auto">
              <a:spcBef>
                <a:spcPts val="0"/>
              </a:spcBef>
              <a:spcAft>
                <a:spcPts val="0"/>
              </a:spcAft>
              <a:buFont typeface="Arial" pitchFamily="34" charset="0"/>
              <a:buChar char="•"/>
              <a:defRPr/>
            </a:pPr>
            <a:r>
              <a:rPr lang="en-US" sz="1200" dirty="0">
                <a:latin typeface="+mj-lt"/>
              </a:rPr>
              <a:t>Seeks information from diverse sources, contexts, disciplines and cultures </a:t>
            </a:r>
          </a:p>
          <a:p>
            <a:pPr marL="457200" indent="-457200" fontAlgn="auto">
              <a:spcBef>
                <a:spcPts val="0"/>
              </a:spcBef>
              <a:spcAft>
                <a:spcPts val="0"/>
              </a:spcAft>
              <a:defRPr/>
            </a:pPr>
            <a:endParaRPr lang="en-US" sz="1200" dirty="0">
              <a:latin typeface="+mj-lt"/>
            </a:endParaRPr>
          </a:p>
          <a:p>
            <a:pPr indent="-457200" fontAlgn="auto">
              <a:spcBef>
                <a:spcPts val="0"/>
              </a:spcBef>
              <a:spcAft>
                <a:spcPts val="0"/>
              </a:spcAft>
              <a:defRPr/>
            </a:pPr>
            <a:r>
              <a:rPr lang="en-US" sz="1200" b="1" u="sng" dirty="0">
                <a:latin typeface="+mj-lt"/>
              </a:rPr>
              <a:t>Standard 3:</a:t>
            </a:r>
            <a:r>
              <a:rPr lang="en-US" sz="1200" b="1" dirty="0">
                <a:latin typeface="+mj-lt"/>
              </a:rPr>
              <a:t> Uses information accurately, creatively, and ethically to share knowledge and participate ethically and productively as members of our democratic society</a:t>
            </a:r>
            <a:r>
              <a:rPr lang="en-US" sz="1200" dirty="0">
                <a:latin typeface="+mj-lt"/>
              </a:rPr>
              <a:t> </a:t>
            </a:r>
          </a:p>
          <a:p>
            <a:pPr marL="457200" indent="-457200" fontAlgn="auto">
              <a:spcBef>
                <a:spcPts val="0"/>
              </a:spcBef>
              <a:spcAft>
                <a:spcPts val="0"/>
              </a:spcAft>
              <a:buFont typeface="Arial" pitchFamily="34" charset="0"/>
              <a:buChar char="•"/>
              <a:defRPr/>
            </a:pPr>
            <a:r>
              <a:rPr lang="en-US" sz="1200" dirty="0">
                <a:latin typeface="+mj-lt"/>
              </a:rPr>
              <a:t>Organizes information for practical application </a:t>
            </a:r>
          </a:p>
          <a:p>
            <a:pPr marL="457200" indent="-457200" fontAlgn="auto">
              <a:spcBef>
                <a:spcPts val="0"/>
              </a:spcBef>
              <a:spcAft>
                <a:spcPts val="0"/>
              </a:spcAft>
              <a:buFont typeface="Arial" pitchFamily="34" charset="0"/>
              <a:buChar char="•"/>
              <a:defRPr/>
            </a:pPr>
            <a:r>
              <a:rPr lang="en-US" sz="1200" dirty="0">
                <a:latin typeface="+mj-lt"/>
              </a:rPr>
              <a:t>Integrates new information into one's own knowledge </a:t>
            </a:r>
          </a:p>
          <a:p>
            <a:pPr marL="457200" indent="-457200" fontAlgn="auto">
              <a:spcBef>
                <a:spcPts val="0"/>
              </a:spcBef>
              <a:spcAft>
                <a:spcPts val="0"/>
              </a:spcAft>
              <a:buFont typeface="Arial" pitchFamily="34" charset="0"/>
              <a:buChar char="•"/>
              <a:defRPr/>
            </a:pPr>
            <a:r>
              <a:rPr lang="en-US" sz="1200" dirty="0">
                <a:latin typeface="+mj-lt"/>
              </a:rPr>
              <a:t>Produces and communicates information and ideas in appropriate formats </a:t>
            </a:r>
          </a:p>
          <a:p>
            <a:pPr marL="457200" indent="-457200" fontAlgn="auto">
              <a:spcBef>
                <a:spcPts val="0"/>
              </a:spcBef>
              <a:spcAft>
                <a:spcPts val="0"/>
              </a:spcAft>
              <a:buFont typeface="Arial" pitchFamily="34" charset="0"/>
              <a:buChar char="•"/>
              <a:defRPr/>
            </a:pPr>
            <a:r>
              <a:rPr lang="en-US" sz="1200" dirty="0">
                <a:latin typeface="+mj-lt"/>
              </a:rPr>
              <a:t>Devises strategies for revising and improving process and product </a:t>
            </a:r>
          </a:p>
          <a:p>
            <a:pPr marL="457200" indent="-457200" fontAlgn="auto">
              <a:spcBef>
                <a:spcPts val="0"/>
              </a:spcBef>
              <a:spcAft>
                <a:spcPts val="0"/>
              </a:spcAft>
              <a:buFont typeface="Arial" pitchFamily="34" charset="0"/>
              <a:buChar char="•"/>
              <a:defRPr/>
            </a:pPr>
            <a:r>
              <a:rPr lang="en-US" sz="1200" dirty="0">
                <a:latin typeface="+mj-lt"/>
              </a:rPr>
              <a:t>Practices ethical behavior in regard to information and information technology (including freedom of speech, censorship, copyright and plagiarism) </a:t>
            </a:r>
          </a:p>
          <a:p>
            <a:pPr marL="457200" indent="-457200" fontAlgn="auto">
              <a:spcBef>
                <a:spcPts val="0"/>
              </a:spcBef>
              <a:spcAft>
                <a:spcPts val="0"/>
              </a:spcAft>
              <a:defRPr/>
            </a:pPr>
            <a:endParaRPr lang="en-US" sz="1200" dirty="0">
              <a:latin typeface="+mj-lt"/>
            </a:endParaRPr>
          </a:p>
          <a:p>
            <a:pPr indent="-457200" fontAlgn="auto">
              <a:spcBef>
                <a:spcPts val="0"/>
              </a:spcBef>
              <a:spcAft>
                <a:spcPts val="0"/>
              </a:spcAft>
              <a:defRPr/>
            </a:pPr>
            <a:r>
              <a:rPr lang="en-US" sz="1200" b="1" u="sng" dirty="0">
                <a:latin typeface="+mj-lt"/>
              </a:rPr>
              <a:t>Standard 5:</a:t>
            </a:r>
            <a:r>
              <a:rPr lang="en-US" sz="1200" b="1" dirty="0">
                <a:latin typeface="+mj-lt"/>
              </a:rPr>
              <a:t> Understands and practices Internet safety when using any social electronic media for educational or leisure purposes. </a:t>
            </a:r>
          </a:p>
          <a:p>
            <a:pPr marL="457200" indent="-457200" fontAlgn="auto">
              <a:spcBef>
                <a:spcPts val="0"/>
              </a:spcBef>
              <a:spcAft>
                <a:spcPts val="0"/>
              </a:spcAft>
              <a:buFont typeface="Arial" pitchFamily="34" charset="0"/>
              <a:buChar char="•"/>
              <a:defRPr/>
            </a:pPr>
            <a:r>
              <a:rPr lang="en-US" sz="1200" dirty="0">
                <a:latin typeface="+mj-lt"/>
              </a:rPr>
              <a:t>Practices strategies that promote personal safety and protect online and offline reputation </a:t>
            </a:r>
          </a:p>
          <a:p>
            <a:pPr marL="457200" indent="-457200" fontAlgn="auto">
              <a:spcBef>
                <a:spcPts val="0"/>
              </a:spcBef>
              <a:spcAft>
                <a:spcPts val="0"/>
              </a:spcAft>
              <a:buFont typeface="Arial" pitchFamily="34" charset="0"/>
              <a:buChar char="•"/>
              <a:defRPr/>
            </a:pPr>
            <a:r>
              <a:rPr lang="en-US" sz="1200" dirty="0">
                <a:latin typeface="+mj-lt"/>
              </a:rPr>
              <a:t>Recognizes a variety of networked environments as public places that are governed by codes of behavior </a:t>
            </a:r>
          </a:p>
          <a:p>
            <a:pPr marL="457200" indent="-457200" fontAlgn="auto">
              <a:spcBef>
                <a:spcPts val="0"/>
              </a:spcBef>
              <a:spcAft>
                <a:spcPts val="0"/>
              </a:spcAft>
              <a:buFont typeface="Arial" pitchFamily="34" charset="0"/>
              <a:buChar char="•"/>
              <a:defRPr/>
            </a:pPr>
            <a:r>
              <a:rPr lang="en-US" sz="1200" dirty="0">
                <a:latin typeface="+mj-lt"/>
              </a:rPr>
              <a:t>Knows how to protect electronic devices from harm in an online environment </a:t>
            </a:r>
          </a:p>
          <a:p>
            <a:pPr marL="457200" indent="-457200" fontAlgn="auto">
              <a:spcBef>
                <a:spcPts val="0"/>
              </a:spcBef>
              <a:spcAft>
                <a:spcPts val="0"/>
              </a:spcAft>
              <a:buFont typeface="Arial" pitchFamily="34" charset="0"/>
              <a:buChar char="•"/>
              <a:defRPr/>
            </a:pPr>
            <a:endParaRPr lang="en-US" sz="1200" dirty="0">
              <a:latin typeface="+mj-lt"/>
            </a:endParaRPr>
          </a:p>
          <a:p>
            <a:pPr marL="457200" indent="-457200" fontAlgn="auto">
              <a:spcBef>
                <a:spcPts val="0"/>
              </a:spcBef>
              <a:spcAft>
                <a:spcPts val="0"/>
              </a:spcAft>
              <a:buFont typeface="Arial" pitchFamily="34" charset="0"/>
              <a:buChar char="•"/>
              <a:defRPr/>
            </a:pPr>
            <a:endParaRPr lang="en-US" sz="1200" dirty="0">
              <a:latin typeface="+mj-lt"/>
            </a:endParaRPr>
          </a:p>
          <a:p>
            <a:pPr indent="-457200" fontAlgn="auto">
              <a:spcBef>
                <a:spcPts val="0"/>
              </a:spcBef>
              <a:spcAft>
                <a:spcPts val="0"/>
              </a:spcAft>
              <a:defRPr/>
            </a:pPr>
            <a:r>
              <a:rPr lang="en-US" sz="1200" b="1" u="sng" dirty="0">
                <a:latin typeface="+mj-lt"/>
              </a:rPr>
              <a:t>Standard 2:</a:t>
            </a:r>
            <a:r>
              <a:rPr lang="en-US" sz="1200" b="1" dirty="0">
                <a:latin typeface="+mj-lt"/>
              </a:rPr>
              <a:t> Evaluates information critically and competently to draw conclusions, make informed decisions, apply knowledge to new situations, and create new knowledge </a:t>
            </a:r>
          </a:p>
          <a:p>
            <a:pPr marL="457200" indent="-457200" fontAlgn="auto">
              <a:spcBef>
                <a:spcPts val="0"/>
              </a:spcBef>
              <a:spcAft>
                <a:spcPts val="0"/>
              </a:spcAft>
              <a:buFont typeface="Arial" pitchFamily="34" charset="0"/>
              <a:buChar char="•"/>
              <a:defRPr/>
            </a:pPr>
            <a:r>
              <a:rPr lang="en-US" sz="1200" dirty="0">
                <a:latin typeface="+mj-lt"/>
              </a:rPr>
              <a:t>Determines accuracy, relevance, and comprehensiveness </a:t>
            </a:r>
          </a:p>
          <a:p>
            <a:pPr marL="457200" indent="-457200" fontAlgn="auto">
              <a:spcBef>
                <a:spcPts val="0"/>
              </a:spcBef>
              <a:spcAft>
                <a:spcPts val="0"/>
              </a:spcAft>
              <a:buFont typeface="Arial" pitchFamily="34" charset="0"/>
              <a:buChar char="•"/>
              <a:defRPr/>
            </a:pPr>
            <a:r>
              <a:rPr lang="en-US" sz="1200" dirty="0">
                <a:latin typeface="+mj-lt"/>
              </a:rPr>
              <a:t>Distinguishes among fact, point of view, and opinion </a:t>
            </a:r>
          </a:p>
          <a:p>
            <a:pPr marL="457200" indent="-457200" fontAlgn="auto">
              <a:spcBef>
                <a:spcPts val="0"/>
              </a:spcBef>
              <a:spcAft>
                <a:spcPts val="0"/>
              </a:spcAft>
              <a:buFont typeface="Arial" pitchFamily="34" charset="0"/>
              <a:buChar char="•"/>
              <a:defRPr/>
            </a:pPr>
            <a:r>
              <a:rPr lang="en-US" sz="1200" dirty="0">
                <a:latin typeface="+mj-lt"/>
              </a:rPr>
              <a:t>Identifies inaccurate and misleading information </a:t>
            </a:r>
          </a:p>
          <a:p>
            <a:pPr marL="457200" indent="-457200" fontAlgn="auto">
              <a:spcBef>
                <a:spcPts val="0"/>
              </a:spcBef>
              <a:spcAft>
                <a:spcPts val="0"/>
              </a:spcAft>
              <a:buFont typeface="Arial" pitchFamily="34" charset="0"/>
              <a:buChar char="•"/>
              <a:defRPr/>
            </a:pPr>
            <a:r>
              <a:rPr lang="en-US" sz="1200" dirty="0">
                <a:latin typeface="+mj-lt"/>
              </a:rPr>
              <a:t>Selects information appropriate to the problem or question at hand </a:t>
            </a:r>
          </a:p>
          <a:p>
            <a:pPr marL="457200" indent="-457200" fontAlgn="auto">
              <a:spcBef>
                <a:spcPts val="0"/>
              </a:spcBef>
              <a:spcAft>
                <a:spcPts val="0"/>
              </a:spcAft>
              <a:defRPr/>
            </a:pPr>
            <a:endParaRPr lang="en-US" sz="1200" dirty="0">
              <a:latin typeface="+mj-lt"/>
            </a:endParaRPr>
          </a:p>
          <a:p>
            <a:pPr indent="-457200" fontAlgn="auto">
              <a:spcBef>
                <a:spcPts val="0"/>
              </a:spcBef>
              <a:spcAft>
                <a:spcPts val="0"/>
              </a:spcAft>
              <a:defRPr/>
            </a:pPr>
            <a:r>
              <a:rPr lang="en-US" sz="1200" b="1" u="sng" dirty="0">
                <a:latin typeface="+mj-lt"/>
              </a:rPr>
              <a:t>Standard 4: </a:t>
            </a:r>
            <a:r>
              <a:rPr lang="en-US" sz="1200" b="1" dirty="0">
                <a:latin typeface="+mj-lt"/>
              </a:rPr>
              <a:t>Appreciates literature and other creative expressions of information and pursues information related to personal interests and aesthetic growth </a:t>
            </a:r>
          </a:p>
          <a:p>
            <a:pPr marL="457200" indent="-457200" fontAlgn="auto">
              <a:spcBef>
                <a:spcPts val="0"/>
              </a:spcBef>
              <a:spcAft>
                <a:spcPts val="0"/>
              </a:spcAft>
              <a:buFont typeface="Arial" pitchFamily="34" charset="0"/>
              <a:buChar char="•"/>
              <a:defRPr/>
            </a:pPr>
            <a:r>
              <a:rPr lang="en-US" sz="1200" dirty="0">
                <a:latin typeface="+mj-lt"/>
              </a:rPr>
              <a:t>Is a competent and self-motivated reader </a:t>
            </a:r>
          </a:p>
          <a:p>
            <a:pPr marL="457200" indent="-457200" fontAlgn="auto">
              <a:spcBef>
                <a:spcPts val="0"/>
              </a:spcBef>
              <a:spcAft>
                <a:spcPts val="0"/>
              </a:spcAft>
              <a:buFont typeface="Arial" pitchFamily="34" charset="0"/>
              <a:buChar char="•"/>
              <a:defRPr/>
            </a:pPr>
            <a:r>
              <a:rPr lang="en-US" sz="1200" dirty="0">
                <a:latin typeface="+mj-lt"/>
              </a:rPr>
              <a:t>Develops a background in types of literature and literary elements </a:t>
            </a:r>
          </a:p>
          <a:p>
            <a:pPr marL="457200" indent="-457200" fontAlgn="auto">
              <a:spcBef>
                <a:spcPts val="0"/>
              </a:spcBef>
              <a:spcAft>
                <a:spcPts val="0"/>
              </a:spcAft>
              <a:buFont typeface="Arial" pitchFamily="34" charset="0"/>
              <a:buChar char="•"/>
              <a:defRPr/>
            </a:pPr>
            <a:r>
              <a:rPr lang="en-US" sz="1200" dirty="0">
                <a:latin typeface="+mj-lt"/>
              </a:rPr>
              <a:t>Derives meaning from information presented creatively in a variety of formats </a:t>
            </a:r>
          </a:p>
          <a:p>
            <a:pPr marL="457200" indent="-457200" fontAlgn="auto">
              <a:spcBef>
                <a:spcPts val="0"/>
              </a:spcBef>
              <a:spcAft>
                <a:spcPts val="0"/>
              </a:spcAft>
              <a:buFont typeface="Arial" pitchFamily="34" charset="0"/>
              <a:buChar char="•"/>
              <a:defRPr/>
            </a:pPr>
            <a:r>
              <a:rPr lang="en-US" sz="1200" dirty="0">
                <a:latin typeface="+mj-lt"/>
              </a:rPr>
              <a:t>Seeks information related to personal well-being, such as career interests, community involvement, health matters, and recreational pursuits </a:t>
            </a:r>
          </a:p>
          <a:p>
            <a:pPr marL="457200" indent="-457200" fontAlgn="auto">
              <a:spcBef>
                <a:spcPts val="0"/>
              </a:spcBef>
              <a:spcAft>
                <a:spcPts val="0"/>
              </a:spcAft>
              <a:buFont typeface="Arial" pitchFamily="34" charset="0"/>
              <a:buChar char="•"/>
              <a:defRPr/>
            </a:pPr>
            <a:r>
              <a:rPr lang="en-US" sz="1200" dirty="0">
                <a:latin typeface="+mj-lt"/>
              </a:rPr>
              <a:t>Designs, develops and evaluates information products and solutions related to personal interests </a:t>
            </a:r>
          </a:p>
        </p:txBody>
      </p:sp>
      <p:sp>
        <p:nvSpPr>
          <p:cNvPr id="5" name="Rectangle 3"/>
          <p:cNvSpPr>
            <a:spLocks noChangeArrowheads="1"/>
          </p:cNvSpPr>
          <p:nvPr/>
        </p:nvSpPr>
        <p:spPr bwMode="auto">
          <a:xfrm>
            <a:off x="4724400" y="5135563"/>
            <a:ext cx="3962400" cy="1570037"/>
          </a:xfrm>
          <a:prstGeom prst="rect">
            <a:avLst/>
          </a:prstGeom>
          <a:noFill/>
          <a:ln w="9525">
            <a:noFill/>
            <a:miter lim="800000"/>
            <a:headEnd/>
            <a:tailEnd/>
          </a:ln>
        </p:spPr>
        <p:txBody>
          <a:bodyPr>
            <a:spAutoFit/>
          </a:bodyPr>
          <a:lstStyle/>
          <a:p>
            <a:pPr algn="ctr" fontAlgn="auto">
              <a:spcBef>
                <a:spcPts val="0"/>
              </a:spcBef>
              <a:spcAft>
                <a:spcPts val="0"/>
              </a:spcAft>
              <a:defRPr/>
            </a:pPr>
            <a:r>
              <a:rPr lang="en-US" sz="4800" b="1" dirty="0">
                <a:latin typeface="+mj-lt"/>
              </a:rPr>
              <a:t>The I-SAIL Standards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09" name="Content Placeholder 2"/>
          <p:cNvSpPr>
            <a:spLocks noGrp="1"/>
          </p:cNvSpPr>
          <p:nvPr>
            <p:ph idx="1"/>
          </p:nvPr>
        </p:nvSpPr>
        <p:spPr>
          <a:xfrm>
            <a:off x="381000" y="685800"/>
            <a:ext cx="8305800" cy="5638800"/>
          </a:xfrm>
        </p:spPr>
        <p:txBody>
          <a:bodyPr/>
          <a:lstStyle/>
          <a:p>
            <a:pPr>
              <a:buFont typeface="Wingdings 2" pitchFamily="18" charset="2"/>
              <a:buNone/>
            </a:pPr>
            <a:endParaRPr lang="en-US" smtClean="0"/>
          </a:p>
        </p:txBody>
      </p:sp>
      <p:pic>
        <p:nvPicPr>
          <p:cNvPr id="17410" name="Picture 6"/>
          <p:cNvPicPr>
            <a:picLocks noChangeAspect="1" noChangeArrowheads="1"/>
          </p:cNvPicPr>
          <p:nvPr/>
        </p:nvPicPr>
        <p:blipFill>
          <a:blip r:embed="rId2"/>
          <a:srcRect/>
          <a:stretch>
            <a:fillRect/>
          </a:stretch>
        </p:blipFill>
        <p:spPr bwMode="auto">
          <a:xfrm>
            <a:off x="152400" y="668338"/>
            <a:ext cx="8839200" cy="60372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8433" name="Picture 6"/>
          <p:cNvPicPr>
            <a:picLocks noChangeAspect="1" noChangeArrowheads="1"/>
          </p:cNvPicPr>
          <p:nvPr/>
        </p:nvPicPr>
        <p:blipFill>
          <a:blip r:embed="rId2"/>
          <a:srcRect/>
          <a:stretch>
            <a:fillRect/>
          </a:stretch>
        </p:blipFill>
        <p:spPr bwMode="auto">
          <a:xfrm>
            <a:off x="152400" y="685800"/>
            <a:ext cx="8839200" cy="6037263"/>
          </a:xfrm>
          <a:prstGeom prst="rect">
            <a:avLst/>
          </a:prstGeom>
          <a:noFill/>
          <a:ln w="9525">
            <a:noFill/>
            <a:miter lim="800000"/>
            <a:headEnd/>
            <a:tailEnd/>
          </a:ln>
        </p:spPr>
      </p:pic>
      <p:sp>
        <p:nvSpPr>
          <p:cNvPr id="5" name="Oval Callout 4"/>
          <p:cNvSpPr/>
          <p:nvPr/>
        </p:nvSpPr>
        <p:spPr>
          <a:xfrm>
            <a:off x="152400" y="4038600"/>
            <a:ext cx="2590800" cy="1828800"/>
          </a:xfrm>
          <a:prstGeom prst="wedgeEllipseCallout">
            <a:avLst>
              <a:gd name="adj1" fmla="val 35236"/>
              <a:gd name="adj2" fmla="val -130726"/>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en-US" dirty="0">
                <a:latin typeface="+mj-lt"/>
              </a:rPr>
              <a:t>Library Standards, Benchmark and Objectives Used from Iowa City Model</a:t>
            </a:r>
          </a:p>
        </p:txBody>
      </p:sp>
      <p:sp>
        <p:nvSpPr>
          <p:cNvPr id="8" name="Oval Callout 7"/>
          <p:cNvSpPr/>
          <p:nvPr/>
        </p:nvSpPr>
        <p:spPr>
          <a:xfrm>
            <a:off x="3200400" y="4419600"/>
            <a:ext cx="2819400" cy="1981200"/>
          </a:xfrm>
          <a:prstGeom prst="wedgeEllipseCallout">
            <a:avLst>
              <a:gd name="adj1" fmla="val 18272"/>
              <a:gd name="adj2" fmla="val -137045"/>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en-US" dirty="0">
                <a:latin typeface="+mj-lt"/>
              </a:rPr>
              <a:t>Tied to Illinois Learning Standards; Soon to be 21</a:t>
            </a:r>
            <a:r>
              <a:rPr lang="en-US" baseline="30000" dirty="0">
                <a:latin typeface="+mj-lt"/>
              </a:rPr>
              <a:t>st</a:t>
            </a:r>
            <a:r>
              <a:rPr lang="en-US" dirty="0">
                <a:latin typeface="+mj-lt"/>
              </a:rPr>
              <a:t> Century Standards</a:t>
            </a:r>
          </a:p>
        </p:txBody>
      </p:sp>
      <p:sp>
        <p:nvSpPr>
          <p:cNvPr id="9" name="Oval Callout 8"/>
          <p:cNvSpPr/>
          <p:nvPr/>
        </p:nvSpPr>
        <p:spPr>
          <a:xfrm>
            <a:off x="6019800" y="381000"/>
            <a:ext cx="2514600" cy="1600200"/>
          </a:xfrm>
          <a:prstGeom prst="wedgeEllipseCallout">
            <a:avLst>
              <a:gd name="adj1" fmla="val 16579"/>
              <a:gd name="adj2" fmla="val 76794"/>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en-US" dirty="0">
                <a:latin typeface="+mj-lt"/>
              </a:rPr>
              <a:t>Tied to AASL and NETS-S Standards</a:t>
            </a:r>
          </a:p>
        </p:txBody>
      </p:sp>
      <p:sp>
        <p:nvSpPr>
          <p:cNvPr id="11" name="Flowchart: Alternate Process 10"/>
          <p:cNvSpPr/>
          <p:nvPr/>
        </p:nvSpPr>
        <p:spPr>
          <a:xfrm>
            <a:off x="6248400" y="3505200"/>
            <a:ext cx="2590800" cy="27432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000" b="1" dirty="0">
                <a:latin typeface="+mj-lt"/>
              </a:rPr>
              <a:t>Available on-line as a Word document so you can edit/add/reference local initiatives, mission statements, and so on…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9457" name="Picture 11"/>
          <p:cNvPicPr>
            <a:picLocks noChangeAspect="1" noChangeArrowheads="1"/>
          </p:cNvPicPr>
          <p:nvPr/>
        </p:nvPicPr>
        <p:blipFill>
          <a:blip r:embed="rId2"/>
          <a:srcRect/>
          <a:stretch>
            <a:fillRect/>
          </a:stretch>
        </p:blipFill>
        <p:spPr bwMode="auto">
          <a:xfrm>
            <a:off x="3886200" y="1058863"/>
            <a:ext cx="4876800" cy="5181600"/>
          </a:xfrm>
          <a:prstGeom prst="rect">
            <a:avLst/>
          </a:prstGeom>
          <a:noFill/>
          <a:ln w="9525">
            <a:solidFill>
              <a:srgbClr val="000000"/>
            </a:solidFill>
            <a:miter lim="800000"/>
            <a:headEnd/>
            <a:tailEnd/>
          </a:ln>
        </p:spPr>
      </p:pic>
      <p:sp>
        <p:nvSpPr>
          <p:cNvPr id="5" name="Text Box 6"/>
          <p:cNvSpPr txBox="1">
            <a:spLocks noChangeArrowheads="1"/>
          </p:cNvSpPr>
          <p:nvPr/>
        </p:nvSpPr>
        <p:spPr bwMode="auto">
          <a:xfrm>
            <a:off x="381000" y="1287463"/>
            <a:ext cx="3429000" cy="5570537"/>
          </a:xfrm>
          <a:prstGeom prst="rect">
            <a:avLst/>
          </a:prstGeom>
          <a:noFill/>
          <a:ln w="9525">
            <a:noFill/>
            <a:miter lim="800000"/>
            <a:headEnd/>
            <a:tailEnd/>
          </a:ln>
          <a:effectLst/>
        </p:spPr>
        <p:txBody>
          <a:bodyPr>
            <a:spAutoFit/>
          </a:bodyPr>
          <a:lstStyle/>
          <a:p>
            <a:pPr algn="ctr" fontAlgn="auto">
              <a:spcBef>
                <a:spcPct val="50000"/>
              </a:spcBef>
              <a:spcAft>
                <a:spcPts val="0"/>
              </a:spcAft>
              <a:defRPr/>
            </a:pPr>
            <a:r>
              <a:rPr lang="en-US" sz="2800" dirty="0">
                <a:effectLst>
                  <a:outerShdw blurRad="38100" dist="38100" dir="2700000" algn="tl">
                    <a:srgbClr val="000000"/>
                  </a:outerShdw>
                </a:effectLst>
                <a:latin typeface="Arial Black" pitchFamily="-107" charset="0"/>
              </a:rPr>
              <a:t>I-SAIL is organized </a:t>
            </a:r>
          </a:p>
          <a:p>
            <a:pPr algn="ctr" fontAlgn="auto">
              <a:spcBef>
                <a:spcPct val="50000"/>
              </a:spcBef>
              <a:spcAft>
                <a:spcPts val="0"/>
              </a:spcAft>
              <a:defRPr/>
            </a:pPr>
            <a:r>
              <a:rPr lang="en-US" sz="2800" dirty="0">
                <a:effectLst>
                  <a:outerShdw blurRad="38100" dist="38100" dir="2700000" algn="tl">
                    <a:srgbClr val="000000"/>
                  </a:outerShdw>
                </a:effectLst>
                <a:latin typeface="Arial Black" pitchFamily="-107" charset="0"/>
              </a:rPr>
              <a:t>by grade levels so you can find the information you need more quickly</a:t>
            </a:r>
          </a:p>
          <a:p>
            <a:pPr algn="ctr" fontAlgn="auto">
              <a:spcBef>
                <a:spcPct val="50000"/>
              </a:spcBef>
              <a:spcAft>
                <a:spcPts val="0"/>
              </a:spcAft>
              <a:defRPr/>
            </a:pPr>
            <a:endParaRPr lang="en-US" sz="2400" dirty="0">
              <a:latin typeface="Arial Black" pitchFamily="-107" charset="0"/>
            </a:endParaRPr>
          </a:p>
          <a:p>
            <a:pPr algn="ctr" fontAlgn="auto">
              <a:spcBef>
                <a:spcPts val="0"/>
              </a:spcBef>
              <a:spcAft>
                <a:spcPts val="0"/>
              </a:spcAft>
              <a:defRPr/>
            </a:pPr>
            <a:r>
              <a:rPr lang="en-US" sz="2000" dirty="0">
                <a:effectLst>
                  <a:outerShdw blurRad="38100" dist="38100" dir="2700000" algn="tl">
                    <a:srgbClr val="000000"/>
                  </a:outerShdw>
                </a:effectLst>
                <a:latin typeface="Arial Black" pitchFamily="-107" charset="0"/>
              </a:rPr>
              <a:t>K-2 Early Elementary</a:t>
            </a:r>
          </a:p>
          <a:p>
            <a:pPr algn="ctr" fontAlgn="auto">
              <a:spcBef>
                <a:spcPts val="0"/>
              </a:spcBef>
              <a:spcAft>
                <a:spcPts val="0"/>
              </a:spcAft>
              <a:defRPr/>
            </a:pPr>
            <a:r>
              <a:rPr lang="en-US" sz="2000" dirty="0">
                <a:effectLst>
                  <a:outerShdw blurRad="38100" dist="38100" dir="2700000" algn="tl">
                    <a:srgbClr val="000000"/>
                  </a:outerShdw>
                </a:effectLst>
                <a:latin typeface="Arial Black" pitchFamily="-107" charset="0"/>
              </a:rPr>
              <a:t>3-5 Late Elementary</a:t>
            </a:r>
          </a:p>
          <a:p>
            <a:pPr algn="ctr" fontAlgn="auto">
              <a:spcBef>
                <a:spcPts val="0"/>
              </a:spcBef>
              <a:spcAft>
                <a:spcPts val="0"/>
              </a:spcAft>
              <a:defRPr/>
            </a:pPr>
            <a:r>
              <a:rPr lang="en-US" sz="2000" dirty="0">
                <a:effectLst>
                  <a:outerShdw blurRad="38100" dist="38100" dir="2700000" algn="tl">
                    <a:srgbClr val="000000"/>
                  </a:outerShdw>
                </a:effectLst>
                <a:latin typeface="Arial Black" pitchFamily="-107" charset="0"/>
              </a:rPr>
              <a:t>6-8 Middle School</a:t>
            </a:r>
          </a:p>
          <a:p>
            <a:pPr algn="ctr" fontAlgn="auto">
              <a:spcBef>
                <a:spcPts val="0"/>
              </a:spcBef>
              <a:spcAft>
                <a:spcPts val="0"/>
              </a:spcAft>
              <a:defRPr/>
            </a:pPr>
            <a:r>
              <a:rPr lang="en-US" sz="2000" dirty="0">
                <a:effectLst>
                  <a:outerShdw blurRad="38100" dist="38100" dir="2700000" algn="tl">
                    <a:srgbClr val="000000"/>
                  </a:outerShdw>
                </a:effectLst>
                <a:latin typeface="Arial Black" pitchFamily="-107" charset="0"/>
              </a:rPr>
              <a:t>9-12 High School</a:t>
            </a:r>
          </a:p>
          <a:p>
            <a:pPr algn="ctr" fontAlgn="auto">
              <a:spcBef>
                <a:spcPct val="50000"/>
              </a:spcBef>
              <a:spcAft>
                <a:spcPts val="0"/>
              </a:spcAft>
              <a:defRPr/>
            </a:pPr>
            <a:endParaRPr lang="en-US" sz="2000" dirty="0">
              <a:latin typeface="Arial Black" pitchFamily="-107"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0481" name="Picture 13"/>
          <p:cNvPicPr>
            <a:picLocks noChangeAspect="1" noChangeArrowheads="1"/>
          </p:cNvPicPr>
          <p:nvPr/>
        </p:nvPicPr>
        <p:blipFill>
          <a:blip r:embed="rId2"/>
          <a:srcRect/>
          <a:stretch>
            <a:fillRect/>
          </a:stretch>
        </p:blipFill>
        <p:spPr bwMode="auto">
          <a:xfrm>
            <a:off x="4572000" y="381000"/>
            <a:ext cx="4110038" cy="6400800"/>
          </a:xfrm>
          <a:prstGeom prst="rect">
            <a:avLst/>
          </a:prstGeom>
          <a:noFill/>
          <a:ln w="9525">
            <a:solidFill>
              <a:srgbClr val="000000"/>
            </a:solidFill>
            <a:miter lim="800000"/>
            <a:headEnd/>
            <a:tailEnd/>
          </a:ln>
        </p:spPr>
      </p:pic>
      <p:sp>
        <p:nvSpPr>
          <p:cNvPr id="5" name="Text Box 8"/>
          <p:cNvSpPr txBox="1">
            <a:spLocks noChangeArrowheads="1"/>
          </p:cNvSpPr>
          <p:nvPr/>
        </p:nvSpPr>
        <p:spPr bwMode="auto">
          <a:xfrm>
            <a:off x="838200" y="5257800"/>
            <a:ext cx="2971800" cy="1006475"/>
          </a:xfrm>
          <a:prstGeom prst="rect">
            <a:avLst/>
          </a:prstGeom>
          <a:noFill/>
          <a:ln w="9525">
            <a:noFill/>
            <a:miter lim="800000"/>
            <a:headEnd/>
            <a:tailEnd/>
          </a:ln>
          <a:effectLst/>
        </p:spPr>
        <p:txBody>
          <a:bodyPr>
            <a:spAutoFit/>
          </a:bodyPr>
          <a:lstStyle/>
          <a:p>
            <a:pPr algn="ctr" fontAlgn="auto">
              <a:spcBef>
                <a:spcPct val="50000"/>
              </a:spcBef>
              <a:spcAft>
                <a:spcPts val="0"/>
              </a:spcAft>
              <a:defRPr/>
            </a:pPr>
            <a:r>
              <a:rPr lang="en-US" sz="2000">
                <a:effectLst>
                  <a:outerShdw blurRad="38100" dist="38100" dir="2700000" algn="tl">
                    <a:srgbClr val="000000"/>
                  </a:outerShdw>
                </a:effectLst>
                <a:latin typeface="Arial Black" pitchFamily="-107" charset="0"/>
              </a:rPr>
              <a:t>Objectives can be copied into </a:t>
            </a:r>
            <a:r>
              <a:rPr lang="en-US" sz="2000" i="1" u="sng">
                <a:effectLst>
                  <a:outerShdw blurRad="38100" dist="38100" dir="2700000" algn="tl">
                    <a:srgbClr val="000000"/>
                  </a:outerShdw>
                </a:effectLst>
                <a:latin typeface="Arial Black" pitchFamily="-107" charset="0"/>
              </a:rPr>
              <a:t>YOUR</a:t>
            </a:r>
            <a:r>
              <a:rPr lang="en-US" sz="2000">
                <a:effectLst>
                  <a:outerShdw blurRad="38100" dist="38100" dir="2700000" algn="tl">
                    <a:srgbClr val="000000"/>
                  </a:outerShdw>
                </a:effectLst>
                <a:latin typeface="Arial Black" pitchFamily="-107" charset="0"/>
              </a:rPr>
              <a:t> lesson plans</a:t>
            </a:r>
          </a:p>
        </p:txBody>
      </p:sp>
      <p:sp>
        <p:nvSpPr>
          <p:cNvPr id="6" name="Text Box 10"/>
          <p:cNvSpPr txBox="1">
            <a:spLocks noChangeArrowheads="1"/>
          </p:cNvSpPr>
          <p:nvPr/>
        </p:nvSpPr>
        <p:spPr bwMode="auto">
          <a:xfrm>
            <a:off x="228600" y="457200"/>
            <a:ext cx="4038600" cy="3935413"/>
          </a:xfrm>
          <a:prstGeom prst="rect">
            <a:avLst/>
          </a:prstGeom>
          <a:noFill/>
          <a:ln w="9525">
            <a:noFill/>
            <a:miter lim="800000"/>
            <a:headEnd/>
            <a:tailEnd/>
          </a:ln>
          <a:effectLst/>
        </p:spPr>
        <p:txBody>
          <a:bodyPr>
            <a:spAutoFit/>
          </a:bodyPr>
          <a:lstStyle/>
          <a:p>
            <a:pPr algn="ctr" fontAlgn="auto">
              <a:spcBef>
                <a:spcPts val="0"/>
              </a:spcBef>
              <a:spcAft>
                <a:spcPts val="0"/>
              </a:spcAft>
              <a:defRPr/>
            </a:pPr>
            <a:r>
              <a:rPr lang="en-US" sz="2800" b="1" dirty="0">
                <a:effectLst>
                  <a:outerShdw blurRad="38100" dist="38100" dir="2700000" algn="tl">
                    <a:srgbClr val="000000"/>
                  </a:outerShdw>
                </a:effectLst>
                <a:latin typeface="Arial Black" pitchFamily="-107" charset="0"/>
              </a:rPr>
              <a:t>Objectives</a:t>
            </a:r>
            <a:r>
              <a:rPr lang="en-US" sz="2800" dirty="0">
                <a:effectLst>
                  <a:outerShdw blurRad="38100" dist="38100" dir="2700000" algn="tl">
                    <a:srgbClr val="000000"/>
                  </a:outerShdw>
                </a:effectLst>
                <a:latin typeface="Arial Black" pitchFamily="-107" charset="0"/>
              </a:rPr>
              <a:t> are</a:t>
            </a:r>
          </a:p>
          <a:p>
            <a:pPr algn="ctr" fontAlgn="auto">
              <a:spcBef>
                <a:spcPts val="0"/>
              </a:spcBef>
              <a:spcAft>
                <a:spcPts val="0"/>
              </a:spcAft>
              <a:defRPr/>
            </a:pPr>
            <a:r>
              <a:rPr lang="en-US" sz="2800" dirty="0">
                <a:effectLst>
                  <a:outerShdw blurRad="38100" dist="38100" dir="2700000" algn="tl">
                    <a:srgbClr val="000000"/>
                  </a:outerShdw>
                </a:effectLst>
                <a:latin typeface="Arial Black" pitchFamily="-107" charset="0"/>
              </a:rPr>
              <a:t>statements that describe—in precise, measurable, and obtainable terms—defined and</a:t>
            </a:r>
          </a:p>
          <a:p>
            <a:pPr algn="ctr" fontAlgn="auto">
              <a:spcBef>
                <a:spcPts val="0"/>
              </a:spcBef>
              <a:spcAft>
                <a:spcPts val="0"/>
              </a:spcAft>
              <a:defRPr/>
            </a:pPr>
            <a:r>
              <a:rPr lang="en-US" sz="2800" dirty="0">
                <a:effectLst>
                  <a:outerShdw blurRad="38100" dist="38100" dir="2700000" algn="tl">
                    <a:srgbClr val="000000"/>
                  </a:outerShdw>
                </a:effectLst>
                <a:latin typeface="Arial Black" pitchFamily="-107" charset="0"/>
              </a:rPr>
              <a:t>desired learner outcomes.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1505" name="Picture 9"/>
          <p:cNvPicPr>
            <a:picLocks noChangeAspect="1" noChangeArrowheads="1"/>
          </p:cNvPicPr>
          <p:nvPr/>
        </p:nvPicPr>
        <p:blipFill>
          <a:blip r:embed="rId2"/>
          <a:srcRect/>
          <a:stretch>
            <a:fillRect/>
          </a:stretch>
        </p:blipFill>
        <p:spPr bwMode="auto">
          <a:xfrm>
            <a:off x="304800" y="457200"/>
            <a:ext cx="5410200" cy="6324600"/>
          </a:xfrm>
          <a:prstGeom prst="rect">
            <a:avLst/>
          </a:prstGeom>
          <a:noFill/>
          <a:ln w="9525">
            <a:solidFill>
              <a:srgbClr val="000000"/>
            </a:solidFill>
            <a:miter lim="800000"/>
            <a:headEnd/>
            <a:tailEnd/>
          </a:ln>
        </p:spPr>
      </p:pic>
      <p:sp>
        <p:nvSpPr>
          <p:cNvPr id="5" name="Text Box 6"/>
          <p:cNvSpPr txBox="1">
            <a:spLocks noChangeArrowheads="1"/>
          </p:cNvSpPr>
          <p:nvPr/>
        </p:nvSpPr>
        <p:spPr bwMode="auto">
          <a:xfrm>
            <a:off x="5867400" y="533400"/>
            <a:ext cx="3048000" cy="3508375"/>
          </a:xfrm>
          <a:prstGeom prst="rect">
            <a:avLst/>
          </a:prstGeom>
          <a:noFill/>
          <a:ln w="9525">
            <a:noFill/>
            <a:miter lim="800000"/>
            <a:headEnd/>
            <a:tailEnd/>
          </a:ln>
          <a:effectLst/>
        </p:spPr>
        <p:txBody>
          <a:bodyPr>
            <a:spAutoFit/>
          </a:bodyPr>
          <a:lstStyle/>
          <a:p>
            <a:pPr algn="ctr" fontAlgn="auto">
              <a:spcBef>
                <a:spcPct val="50000"/>
              </a:spcBef>
              <a:spcAft>
                <a:spcPts val="0"/>
              </a:spcAft>
              <a:defRPr/>
            </a:pPr>
            <a:r>
              <a:rPr lang="en-US" sz="2800">
                <a:latin typeface="Arial Black" pitchFamily="-107" charset="0"/>
              </a:rPr>
              <a:t> </a:t>
            </a:r>
            <a:r>
              <a:rPr lang="en-US" sz="2800">
                <a:effectLst>
                  <a:outerShdw blurRad="38100" dist="38100" dir="2700000" algn="tl">
                    <a:srgbClr val="000000"/>
                  </a:outerShdw>
                </a:effectLst>
                <a:latin typeface="Arial Black" pitchFamily="-107" charset="0"/>
              </a:rPr>
              <a:t>Select state and national standards have been referenced, but don’t forget to look for more!</a:t>
            </a:r>
          </a:p>
        </p:txBody>
      </p:sp>
      <p:sp>
        <p:nvSpPr>
          <p:cNvPr id="6" name="Text Box 8"/>
          <p:cNvSpPr txBox="1">
            <a:spLocks noChangeArrowheads="1"/>
          </p:cNvSpPr>
          <p:nvPr/>
        </p:nvSpPr>
        <p:spPr bwMode="auto">
          <a:xfrm>
            <a:off x="5791200" y="4495800"/>
            <a:ext cx="3200400" cy="1816100"/>
          </a:xfrm>
          <a:prstGeom prst="rect">
            <a:avLst/>
          </a:prstGeom>
          <a:noFill/>
          <a:ln w="9525">
            <a:noFill/>
            <a:miter lim="800000"/>
            <a:headEnd/>
            <a:tailEnd/>
          </a:ln>
          <a:effectLst/>
        </p:spPr>
        <p:txBody>
          <a:bodyPr>
            <a:spAutoFit/>
          </a:bodyPr>
          <a:lstStyle/>
          <a:p>
            <a:pPr algn="ctr" fontAlgn="auto">
              <a:spcBef>
                <a:spcPts val="0"/>
              </a:spcBef>
              <a:spcAft>
                <a:spcPts val="0"/>
              </a:spcAft>
              <a:defRPr/>
            </a:pPr>
            <a:r>
              <a:rPr lang="en-US" sz="1400" b="1" dirty="0">
                <a:effectLst>
                  <a:outerShdw blurRad="38100" dist="38100" dir="2700000" algn="tl">
                    <a:srgbClr val="000000"/>
                  </a:outerShdw>
                </a:effectLst>
                <a:latin typeface="Arial Black" pitchFamily="-107" charset="0"/>
              </a:rPr>
              <a:t>Get your own copies of the Illinois Learning standards on-line at </a:t>
            </a:r>
            <a:r>
              <a:rPr lang="en-US" sz="1400" b="1" dirty="0">
                <a:effectLst>
                  <a:outerShdw blurRad="38100" dist="38100" dir="2700000" algn="tl">
                    <a:srgbClr val="000000"/>
                  </a:outerShdw>
                </a:effectLst>
                <a:latin typeface="Arial Black" pitchFamily="-107" charset="0"/>
                <a:hlinkClick r:id="rId3"/>
              </a:rPr>
              <a:t>http://www.isbe.net/</a:t>
            </a:r>
            <a:r>
              <a:rPr lang="en-US" sz="1400" b="1" dirty="0">
                <a:effectLst>
                  <a:outerShdw blurRad="38100" dist="38100" dir="2700000" algn="tl">
                    <a:srgbClr val="000000"/>
                  </a:outerShdw>
                </a:effectLst>
                <a:latin typeface="Arial Black" pitchFamily="-107" charset="0"/>
              </a:rPr>
              <a:t> as a Word document or as a PDF </a:t>
            </a:r>
          </a:p>
          <a:p>
            <a:pPr algn="ctr" fontAlgn="auto">
              <a:spcBef>
                <a:spcPts val="0"/>
              </a:spcBef>
              <a:spcAft>
                <a:spcPts val="0"/>
              </a:spcAft>
              <a:defRPr/>
            </a:pPr>
            <a:endParaRPr lang="en-US" sz="1400" b="1" dirty="0">
              <a:effectLst>
                <a:outerShdw blurRad="38100" dist="38100" dir="2700000" algn="tl">
                  <a:srgbClr val="000000"/>
                </a:outerShdw>
              </a:effectLst>
              <a:latin typeface="Arial Black" pitchFamily="-107" charset="0"/>
            </a:endParaRPr>
          </a:p>
          <a:p>
            <a:pPr algn="ctr" fontAlgn="auto">
              <a:spcBef>
                <a:spcPts val="0"/>
              </a:spcBef>
              <a:spcAft>
                <a:spcPts val="0"/>
              </a:spcAft>
              <a:defRPr/>
            </a:pPr>
            <a:r>
              <a:rPr lang="en-US" sz="1400" b="1" dirty="0">
                <a:effectLst>
                  <a:outerShdw blurRad="38100" dist="38100" dir="2700000" algn="tl">
                    <a:srgbClr val="000000"/>
                  </a:outerShdw>
                </a:effectLst>
                <a:latin typeface="Arial Black" pitchFamily="-107" charset="0"/>
              </a:rPr>
              <a:t>AASL Standards available at</a:t>
            </a:r>
          </a:p>
          <a:p>
            <a:pPr algn="ctr" fontAlgn="auto">
              <a:spcBef>
                <a:spcPts val="0"/>
              </a:spcBef>
              <a:spcAft>
                <a:spcPts val="0"/>
              </a:spcAft>
              <a:defRPr/>
            </a:pPr>
            <a:r>
              <a:rPr lang="en-US" sz="1400" b="1" dirty="0">
                <a:effectLst>
                  <a:outerShdw blurRad="38100" dist="38100" dir="2700000" algn="tl">
                    <a:srgbClr val="000000"/>
                  </a:outerShdw>
                </a:effectLst>
                <a:latin typeface="Arial Black" pitchFamily="-107" charset="0"/>
                <a:hlinkClick r:id="rId4"/>
              </a:rPr>
              <a:t>www.ala.org/aasl/standards</a:t>
            </a:r>
            <a:endParaRPr lang="en-US" sz="1400" b="1" dirty="0">
              <a:effectLst>
                <a:outerShdw blurRad="38100" dist="38100" dir="2700000" algn="tl">
                  <a:srgbClr val="000000"/>
                </a:outerShdw>
              </a:effectLst>
              <a:latin typeface="Arial Black" pitchFamily="-107" charset="0"/>
            </a:endParaRPr>
          </a:p>
          <a:p>
            <a:pPr algn="ctr" fontAlgn="auto">
              <a:spcBef>
                <a:spcPts val="0"/>
              </a:spcBef>
              <a:spcAft>
                <a:spcPts val="0"/>
              </a:spcAft>
              <a:defRPr/>
            </a:pPr>
            <a:endParaRPr lang="en-US" sz="1400" b="1" dirty="0">
              <a:effectLst>
                <a:outerShdw blurRad="38100" dist="38100" dir="2700000" algn="tl">
                  <a:srgbClr val="000000"/>
                </a:outerShdw>
              </a:effectLst>
              <a:latin typeface="Arial Black" pitchFamily="-107"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29" name="Rectangle 2"/>
          <p:cNvSpPr>
            <a:spLocks noGrp="1" noChangeArrowheads="1"/>
          </p:cNvSpPr>
          <p:nvPr>
            <p:ph type="title"/>
          </p:nvPr>
        </p:nvSpPr>
        <p:spPr>
          <a:xfrm>
            <a:off x="457200" y="857250"/>
            <a:ext cx="8229600" cy="1139825"/>
          </a:xfrm>
        </p:spPr>
        <p:txBody>
          <a:bodyPr/>
          <a:lstStyle/>
          <a:p>
            <a:r>
              <a:rPr lang="en-US" sz="6000" smtClean="0"/>
              <a:t>Sample Lesson Plan</a:t>
            </a:r>
          </a:p>
        </p:txBody>
      </p:sp>
      <p:sp>
        <p:nvSpPr>
          <p:cNvPr id="5" name="Rectangle 3"/>
          <p:cNvSpPr txBox="1">
            <a:spLocks noChangeArrowheads="1"/>
          </p:cNvSpPr>
          <p:nvPr/>
        </p:nvSpPr>
        <p:spPr>
          <a:xfrm>
            <a:off x="457200" y="2179638"/>
            <a:ext cx="8229600" cy="4525962"/>
          </a:xfrm>
          <a:prstGeom prst="rect">
            <a:avLst/>
          </a:prstGeom>
        </p:spPr>
        <p:txBody>
          <a:bodyPr>
            <a:normAutofit/>
          </a:bodyPr>
          <a:lstStyle/>
          <a:p>
            <a:pPr marL="274320" indent="-274320" fontAlgn="auto">
              <a:lnSpc>
                <a:spcPct val="90000"/>
              </a:lnSpc>
              <a:spcBef>
                <a:spcPct val="20000"/>
              </a:spcBef>
              <a:spcAft>
                <a:spcPts val="0"/>
              </a:spcAft>
              <a:buClr>
                <a:schemeClr val="accent3"/>
              </a:buClr>
              <a:buSzPct val="95000"/>
              <a:buFont typeface="Wingdings 2"/>
              <a:buChar char=""/>
              <a:defRPr/>
            </a:pPr>
            <a:r>
              <a:rPr lang="en-US" sz="2200">
                <a:latin typeface="+mn-lt"/>
              </a:rPr>
              <a:t>Class: Ms. Hart, Second Grade, 22 students</a:t>
            </a:r>
          </a:p>
          <a:p>
            <a:pPr marL="274320" indent="-274320" fontAlgn="auto">
              <a:lnSpc>
                <a:spcPct val="90000"/>
              </a:lnSpc>
              <a:spcBef>
                <a:spcPct val="20000"/>
              </a:spcBef>
              <a:spcAft>
                <a:spcPts val="0"/>
              </a:spcAft>
              <a:buClr>
                <a:schemeClr val="accent3"/>
              </a:buClr>
              <a:buSzPct val="95000"/>
              <a:buFont typeface="Wingdings 2"/>
              <a:buChar char=""/>
              <a:defRPr/>
            </a:pPr>
            <a:endParaRPr lang="en-US" sz="2200">
              <a:latin typeface="+mn-lt"/>
            </a:endParaRPr>
          </a:p>
          <a:p>
            <a:pPr marL="274320" indent="-274320" fontAlgn="auto">
              <a:lnSpc>
                <a:spcPct val="90000"/>
              </a:lnSpc>
              <a:spcBef>
                <a:spcPct val="20000"/>
              </a:spcBef>
              <a:spcAft>
                <a:spcPts val="0"/>
              </a:spcAft>
              <a:buClr>
                <a:schemeClr val="accent3"/>
              </a:buClr>
              <a:buSzPct val="95000"/>
              <a:buFont typeface="Wingdings 2"/>
              <a:buChar char=""/>
              <a:defRPr/>
            </a:pPr>
            <a:r>
              <a:rPr lang="en-US" sz="2200">
                <a:latin typeface="+mn-lt"/>
              </a:rPr>
              <a:t>Time: 20 of 30 minutes</a:t>
            </a:r>
          </a:p>
          <a:p>
            <a:pPr marL="274320" indent="-274320" fontAlgn="auto">
              <a:lnSpc>
                <a:spcPct val="90000"/>
              </a:lnSpc>
              <a:spcBef>
                <a:spcPct val="20000"/>
              </a:spcBef>
              <a:spcAft>
                <a:spcPts val="0"/>
              </a:spcAft>
              <a:buClr>
                <a:schemeClr val="accent3"/>
              </a:buClr>
              <a:buSzPct val="95000"/>
              <a:buFont typeface="Wingdings 2"/>
              <a:buChar char=""/>
              <a:defRPr/>
            </a:pPr>
            <a:endParaRPr lang="en-US" sz="2200">
              <a:latin typeface="+mn-lt"/>
            </a:endParaRPr>
          </a:p>
          <a:p>
            <a:pPr marL="274320" indent="-274320" fontAlgn="auto">
              <a:lnSpc>
                <a:spcPct val="90000"/>
              </a:lnSpc>
              <a:spcBef>
                <a:spcPct val="20000"/>
              </a:spcBef>
              <a:spcAft>
                <a:spcPts val="0"/>
              </a:spcAft>
              <a:buClr>
                <a:schemeClr val="accent3"/>
              </a:buClr>
              <a:buSzPct val="95000"/>
              <a:buFont typeface="Wingdings 2"/>
              <a:buChar char=""/>
              <a:defRPr/>
            </a:pPr>
            <a:r>
              <a:rPr lang="en-US" sz="2200">
                <a:latin typeface="+mn-lt"/>
              </a:rPr>
              <a:t>Task: Students will be given ten slips of paper that represent books with simple call numbers (Fiction &amp; Nonfiction) and be asked to “shelve” the books in order by arranging the slips correctly on the table in front of them. Students have worked on Dewey before, so only a quick review of skill set is needed.</a:t>
            </a:r>
          </a:p>
          <a:p>
            <a:pPr marL="274320" indent="-274320" fontAlgn="auto">
              <a:lnSpc>
                <a:spcPct val="90000"/>
              </a:lnSpc>
              <a:spcBef>
                <a:spcPct val="20000"/>
              </a:spcBef>
              <a:spcAft>
                <a:spcPts val="0"/>
              </a:spcAft>
              <a:buClr>
                <a:schemeClr val="accent3"/>
              </a:buClr>
              <a:buSzPct val="95000"/>
              <a:buFont typeface="Wingdings 2"/>
              <a:buChar char=""/>
              <a:defRPr/>
            </a:pPr>
            <a:endParaRPr lang="en-US" sz="2200">
              <a:latin typeface="+mn-lt"/>
            </a:endParaRPr>
          </a:p>
          <a:p>
            <a:pPr marL="274320" indent="-274320" fontAlgn="auto">
              <a:lnSpc>
                <a:spcPct val="90000"/>
              </a:lnSpc>
              <a:spcBef>
                <a:spcPct val="20000"/>
              </a:spcBef>
              <a:spcAft>
                <a:spcPts val="0"/>
              </a:spcAft>
              <a:buClr>
                <a:schemeClr val="accent3"/>
              </a:buClr>
              <a:buSzPct val="95000"/>
              <a:buFont typeface="Wingdings 2"/>
              <a:buChar char=""/>
              <a:defRPr/>
            </a:pPr>
            <a:r>
              <a:rPr lang="en-US" sz="2200">
                <a:latin typeface="+mn-lt"/>
              </a:rPr>
              <a:t>Once students have the slips correctly arranged, they are allowed to choose their book to checkout and sit quietly to read.</a:t>
            </a:r>
            <a:r>
              <a:rPr lang="en-US">
                <a:latin typeface="+mn-lt"/>
              </a:rPr>
              <a:t> </a:t>
            </a:r>
          </a:p>
          <a:p>
            <a:pPr marL="274320" indent="-274320" fontAlgn="auto">
              <a:lnSpc>
                <a:spcPct val="90000"/>
              </a:lnSpc>
              <a:spcBef>
                <a:spcPct val="20000"/>
              </a:spcBef>
              <a:spcAft>
                <a:spcPts val="0"/>
              </a:spcAft>
              <a:buClr>
                <a:schemeClr val="accent3"/>
              </a:buClr>
              <a:buSzPct val="95000"/>
              <a:buFont typeface="Wingdings" pitchFamily="-107" charset="2"/>
              <a:buNone/>
              <a:defRPr/>
            </a:pPr>
            <a:endParaRPr lang="en-US">
              <a:latin typeface="+mn-lt"/>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3553" name="Picture 8"/>
          <p:cNvPicPr>
            <a:picLocks noChangeAspect="1" noChangeArrowheads="1"/>
          </p:cNvPicPr>
          <p:nvPr/>
        </p:nvPicPr>
        <p:blipFill>
          <a:blip r:embed="rId2"/>
          <a:srcRect/>
          <a:stretch>
            <a:fillRect/>
          </a:stretch>
        </p:blipFill>
        <p:spPr bwMode="auto">
          <a:xfrm>
            <a:off x="152400" y="592138"/>
            <a:ext cx="8839200" cy="6037262"/>
          </a:xfrm>
          <a:prstGeom prst="rect">
            <a:avLst/>
          </a:prstGeom>
          <a:noFill/>
          <a:ln w="9525">
            <a:solidFill>
              <a:srgbClr val="000000"/>
            </a:solidFill>
            <a:miter lim="800000"/>
            <a:headEnd/>
            <a:tailEnd/>
          </a:ln>
        </p:spPr>
      </p:pic>
      <p:sp>
        <p:nvSpPr>
          <p:cNvPr id="23554" name="AutoShape 20"/>
          <p:cNvSpPr>
            <a:spLocks noChangeArrowheads="1"/>
          </p:cNvSpPr>
          <p:nvPr/>
        </p:nvSpPr>
        <p:spPr bwMode="auto">
          <a:xfrm rot="5400000">
            <a:off x="4800600" y="896938"/>
            <a:ext cx="3657600" cy="3505200"/>
          </a:xfrm>
          <a:prstGeom prst="wedgeEllipseCallout">
            <a:avLst>
              <a:gd name="adj1" fmla="val -32384"/>
              <a:gd name="adj2" fmla="val 68880"/>
            </a:avLst>
          </a:prstGeom>
          <a:solidFill>
            <a:srgbClr val="FF9933"/>
          </a:solidFill>
          <a:ln w="9525">
            <a:solidFill>
              <a:schemeClr val="tx1"/>
            </a:solidFill>
            <a:miter lim="800000"/>
            <a:headEnd/>
            <a:tailEnd/>
          </a:ln>
        </p:spPr>
        <p:txBody>
          <a:bodyPr rot="10800000" vert="eaVert"/>
          <a:lstStyle/>
          <a:p>
            <a:pPr algn="ctr"/>
            <a:endParaRPr lang="en-US">
              <a:latin typeface="Constantia" pitchFamily="18" charset="0"/>
            </a:endParaRPr>
          </a:p>
        </p:txBody>
      </p:sp>
      <p:sp>
        <p:nvSpPr>
          <p:cNvPr id="23555" name="Text Box 19"/>
          <p:cNvSpPr txBox="1">
            <a:spLocks noChangeArrowheads="1"/>
          </p:cNvSpPr>
          <p:nvPr/>
        </p:nvSpPr>
        <p:spPr bwMode="auto">
          <a:xfrm>
            <a:off x="5181600" y="1430338"/>
            <a:ext cx="2895600" cy="2563812"/>
          </a:xfrm>
          <a:prstGeom prst="rect">
            <a:avLst/>
          </a:prstGeom>
          <a:noFill/>
          <a:ln w="9525">
            <a:noFill/>
            <a:miter lim="800000"/>
            <a:headEnd/>
            <a:tailEnd/>
          </a:ln>
        </p:spPr>
        <p:txBody>
          <a:bodyPr>
            <a:spAutoFit/>
          </a:bodyPr>
          <a:lstStyle/>
          <a:p>
            <a:pPr algn="ctr"/>
            <a:r>
              <a:rPr lang="en-US" b="1" u="sng">
                <a:latin typeface="Constantia" pitchFamily="18" charset="0"/>
              </a:rPr>
              <a:t>Grades K-2 - Standard 1:</a:t>
            </a:r>
            <a:r>
              <a:rPr lang="en-US" b="1">
                <a:latin typeface="Constantia" pitchFamily="18" charset="0"/>
              </a:rPr>
              <a:t> </a:t>
            </a:r>
          </a:p>
          <a:p>
            <a:pPr algn="ctr"/>
            <a:r>
              <a:rPr lang="en-US" b="1">
                <a:latin typeface="Constantia" pitchFamily="18" charset="0"/>
              </a:rPr>
              <a:t>Accesses information efficiently and effectively to inquire, think critically, and gain knowledge…</a:t>
            </a:r>
          </a:p>
          <a:p>
            <a:pPr algn="ctr"/>
            <a:r>
              <a:rPr lang="en-US" b="1">
                <a:latin typeface="Constantia" pitchFamily="18" charset="0"/>
              </a:rPr>
              <a:t>Develops and uses successful strategies for locating information</a:t>
            </a:r>
            <a:endParaRPr lang="en-US" sz="1600" b="1">
              <a:latin typeface="Constantia"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4577" name="Picture 10"/>
          <p:cNvPicPr>
            <a:picLocks noChangeAspect="1" noChangeArrowheads="1"/>
          </p:cNvPicPr>
          <p:nvPr/>
        </p:nvPicPr>
        <p:blipFill>
          <a:blip r:embed="rId2"/>
          <a:srcRect/>
          <a:stretch>
            <a:fillRect/>
          </a:stretch>
        </p:blipFill>
        <p:spPr bwMode="auto">
          <a:xfrm>
            <a:off x="152400" y="744538"/>
            <a:ext cx="8839200" cy="6037262"/>
          </a:xfrm>
          <a:prstGeom prst="rect">
            <a:avLst/>
          </a:prstGeom>
          <a:noFill/>
          <a:ln w="9525">
            <a:solidFill>
              <a:srgbClr val="000000"/>
            </a:solidFill>
            <a:miter lim="800000"/>
            <a:headEnd/>
            <a:tailEnd/>
          </a:ln>
        </p:spPr>
      </p:pic>
      <p:sp>
        <p:nvSpPr>
          <p:cNvPr id="24578" name="AutoShape 13"/>
          <p:cNvSpPr>
            <a:spLocks noChangeArrowheads="1"/>
          </p:cNvSpPr>
          <p:nvPr/>
        </p:nvSpPr>
        <p:spPr bwMode="auto">
          <a:xfrm rot="5400000">
            <a:off x="2286000" y="2878138"/>
            <a:ext cx="3124200" cy="2514600"/>
          </a:xfrm>
          <a:prstGeom prst="wedgeEllipseCallout">
            <a:avLst>
              <a:gd name="adj1" fmla="val -32199"/>
              <a:gd name="adj2" fmla="val 83282"/>
            </a:avLst>
          </a:prstGeom>
          <a:solidFill>
            <a:srgbClr val="FF9933"/>
          </a:solidFill>
          <a:ln w="9525">
            <a:solidFill>
              <a:schemeClr val="tx1"/>
            </a:solidFill>
            <a:miter lim="800000"/>
            <a:headEnd/>
            <a:tailEnd/>
          </a:ln>
        </p:spPr>
        <p:txBody>
          <a:bodyPr rot="10800000" vert="eaVert"/>
          <a:lstStyle/>
          <a:p>
            <a:pPr algn="ctr"/>
            <a:endParaRPr lang="en-US">
              <a:latin typeface="Constantia" pitchFamily="18" charset="0"/>
            </a:endParaRPr>
          </a:p>
        </p:txBody>
      </p:sp>
      <p:sp>
        <p:nvSpPr>
          <p:cNvPr id="24579" name="Text Box 12"/>
          <p:cNvSpPr txBox="1">
            <a:spLocks noChangeArrowheads="1"/>
          </p:cNvSpPr>
          <p:nvPr/>
        </p:nvSpPr>
        <p:spPr bwMode="auto">
          <a:xfrm>
            <a:off x="2895600" y="3106738"/>
            <a:ext cx="1828800" cy="2152650"/>
          </a:xfrm>
          <a:prstGeom prst="rect">
            <a:avLst/>
          </a:prstGeom>
          <a:noFill/>
          <a:ln w="9525">
            <a:noFill/>
            <a:miter lim="800000"/>
            <a:headEnd/>
            <a:tailEnd/>
          </a:ln>
        </p:spPr>
        <p:txBody>
          <a:bodyPr>
            <a:spAutoFit/>
          </a:bodyPr>
          <a:lstStyle/>
          <a:p>
            <a:pPr algn="ctr">
              <a:spcBef>
                <a:spcPct val="50000"/>
              </a:spcBef>
            </a:pPr>
            <a:r>
              <a:rPr lang="en-US" b="1" u="sng">
                <a:latin typeface="Constantia" pitchFamily="18" charset="0"/>
              </a:rPr>
              <a:t>Library Benchmark:</a:t>
            </a:r>
          </a:p>
          <a:p>
            <a:pPr algn="ctr">
              <a:spcBef>
                <a:spcPct val="50000"/>
              </a:spcBef>
            </a:pPr>
            <a:r>
              <a:rPr lang="en-US" b="1">
                <a:latin typeface="Constantia" pitchFamily="18" charset="0"/>
              </a:rPr>
              <a:t> Understands the basic organizational pattern of library</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Information Literacy</a:t>
            </a:r>
            <a:endParaRPr lang="en-US" dirty="0"/>
          </a:p>
        </p:txBody>
      </p:sp>
      <p:sp>
        <p:nvSpPr>
          <p:cNvPr id="3" name="Subtitle 2"/>
          <p:cNvSpPr>
            <a:spLocks noGrp="1"/>
          </p:cNvSpPr>
          <p:nvPr>
            <p:ph type="subTitle" idx="1"/>
          </p:nvPr>
        </p:nvSpPr>
        <p:spPr/>
        <p:txBody>
          <a:bodyPr/>
          <a:lstStyle/>
          <a:p>
            <a:r>
              <a:rPr lang="en-US" dirty="0" smtClean="0"/>
              <a:t>January 26</a:t>
            </a:r>
            <a:r>
              <a:rPr lang="en-US" baseline="30000" dirty="0" smtClean="0"/>
              <a:t>th</a:t>
            </a:r>
            <a:r>
              <a:rPr lang="en-US" dirty="0" smtClean="0"/>
              <a:t>, 2010</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5601" name="Picture 4"/>
          <p:cNvPicPr>
            <a:picLocks noChangeAspect="1" noChangeArrowheads="1"/>
          </p:cNvPicPr>
          <p:nvPr/>
        </p:nvPicPr>
        <p:blipFill>
          <a:blip r:embed="rId2"/>
          <a:srcRect/>
          <a:stretch>
            <a:fillRect/>
          </a:stretch>
        </p:blipFill>
        <p:spPr bwMode="auto">
          <a:xfrm>
            <a:off x="152400" y="744538"/>
            <a:ext cx="8839200" cy="6037262"/>
          </a:xfrm>
          <a:prstGeom prst="rect">
            <a:avLst/>
          </a:prstGeom>
          <a:noFill/>
          <a:ln w="9525">
            <a:solidFill>
              <a:srgbClr val="000000"/>
            </a:solidFill>
            <a:miter lim="800000"/>
            <a:headEnd/>
            <a:tailEnd/>
          </a:ln>
        </p:spPr>
      </p:pic>
      <p:sp>
        <p:nvSpPr>
          <p:cNvPr id="25602" name="AutoShape 5"/>
          <p:cNvSpPr>
            <a:spLocks noChangeArrowheads="1"/>
          </p:cNvSpPr>
          <p:nvPr/>
        </p:nvSpPr>
        <p:spPr bwMode="auto">
          <a:xfrm rot="17139060" flipH="1">
            <a:off x="1057275" y="2611438"/>
            <a:ext cx="3895725" cy="3733800"/>
          </a:xfrm>
          <a:prstGeom prst="wedgeEllipseCallout">
            <a:avLst>
              <a:gd name="adj1" fmla="val -62023"/>
              <a:gd name="adj2" fmla="val 26889"/>
            </a:avLst>
          </a:prstGeom>
          <a:solidFill>
            <a:srgbClr val="FF9933"/>
          </a:solidFill>
          <a:ln w="9525">
            <a:solidFill>
              <a:schemeClr val="tx1"/>
            </a:solidFill>
            <a:miter lim="800000"/>
            <a:headEnd/>
            <a:tailEnd/>
          </a:ln>
        </p:spPr>
        <p:txBody>
          <a:bodyPr vert="eaVert"/>
          <a:lstStyle/>
          <a:p>
            <a:pPr algn="ctr"/>
            <a:endParaRPr lang="en-US">
              <a:latin typeface="Constantia" pitchFamily="18" charset="0"/>
            </a:endParaRPr>
          </a:p>
        </p:txBody>
      </p:sp>
      <p:sp>
        <p:nvSpPr>
          <p:cNvPr id="25603" name="Text Box 6"/>
          <p:cNvSpPr txBox="1">
            <a:spLocks noChangeArrowheads="1"/>
          </p:cNvSpPr>
          <p:nvPr/>
        </p:nvSpPr>
        <p:spPr bwMode="auto">
          <a:xfrm>
            <a:off x="1600200" y="2886075"/>
            <a:ext cx="2971800" cy="3043238"/>
          </a:xfrm>
          <a:prstGeom prst="rect">
            <a:avLst/>
          </a:prstGeom>
          <a:noFill/>
          <a:ln w="9525">
            <a:noFill/>
            <a:miter lim="800000"/>
            <a:headEnd/>
            <a:tailEnd/>
          </a:ln>
        </p:spPr>
        <p:txBody>
          <a:bodyPr>
            <a:spAutoFit/>
          </a:bodyPr>
          <a:lstStyle/>
          <a:p>
            <a:pPr algn="ctr"/>
            <a:r>
              <a:rPr lang="en-US" b="1">
                <a:latin typeface="Constantia" pitchFamily="18" charset="0"/>
              </a:rPr>
              <a:t>Illinois State Learning Standards:</a:t>
            </a:r>
            <a:endParaRPr lang="en-US" sz="800" b="1">
              <a:latin typeface="Constantia" pitchFamily="18" charset="0"/>
            </a:endParaRPr>
          </a:p>
          <a:p>
            <a:pPr algn="ctr"/>
            <a:r>
              <a:rPr lang="en-US" b="1">
                <a:latin typeface="Constantia" pitchFamily="18" charset="0"/>
              </a:rPr>
              <a:t> </a:t>
            </a:r>
          </a:p>
          <a:p>
            <a:r>
              <a:rPr lang="en-US" sz="1400" b="1">
                <a:latin typeface="Constantia" pitchFamily="18" charset="0"/>
              </a:rPr>
              <a:t>(English )2.A.1b Classify literary works as fiction or non-fiction</a:t>
            </a:r>
            <a:endParaRPr lang="en-US" sz="800" b="1">
              <a:latin typeface="Constantia" pitchFamily="18" charset="0"/>
            </a:endParaRPr>
          </a:p>
          <a:p>
            <a:endParaRPr lang="en-US" sz="1400" b="1">
              <a:latin typeface="Constantia" pitchFamily="18" charset="0"/>
            </a:endParaRPr>
          </a:p>
          <a:p>
            <a:r>
              <a:rPr lang="en-US" sz="1400" b="1">
                <a:latin typeface="Constantia" pitchFamily="18" charset="0"/>
              </a:rPr>
              <a:t>(Math) 6.A.1a Identify whole numbers and compare them using the symbols &lt;,&gt; or = and the words “greater than”, “less than” or “equal to” applying counting, grouping and place value concepts</a:t>
            </a:r>
          </a:p>
        </p:txBody>
      </p:sp>
      <p:sp>
        <p:nvSpPr>
          <p:cNvPr id="25604" name="AutoShape 7"/>
          <p:cNvSpPr>
            <a:spLocks noChangeArrowheads="1"/>
          </p:cNvSpPr>
          <p:nvPr/>
        </p:nvSpPr>
        <p:spPr bwMode="auto">
          <a:xfrm rot="15764645" flipH="1">
            <a:off x="4414838" y="2714625"/>
            <a:ext cx="2432050" cy="2454275"/>
          </a:xfrm>
          <a:prstGeom prst="wedgeEllipseCallout">
            <a:avLst>
              <a:gd name="adj1" fmla="val -44093"/>
              <a:gd name="adj2" fmla="val 55227"/>
            </a:avLst>
          </a:prstGeom>
          <a:solidFill>
            <a:srgbClr val="FF9933"/>
          </a:solidFill>
          <a:ln w="9525">
            <a:solidFill>
              <a:schemeClr val="tx1"/>
            </a:solidFill>
            <a:miter lim="800000"/>
            <a:headEnd/>
            <a:tailEnd/>
          </a:ln>
        </p:spPr>
        <p:txBody>
          <a:bodyPr vert="eaVert"/>
          <a:lstStyle/>
          <a:p>
            <a:pPr algn="ctr"/>
            <a:endParaRPr lang="en-US">
              <a:latin typeface="Constantia" pitchFamily="18" charset="0"/>
            </a:endParaRPr>
          </a:p>
        </p:txBody>
      </p:sp>
      <p:sp>
        <p:nvSpPr>
          <p:cNvPr id="25605" name="Text Box 8"/>
          <p:cNvSpPr txBox="1">
            <a:spLocks noChangeArrowheads="1"/>
          </p:cNvSpPr>
          <p:nvPr/>
        </p:nvSpPr>
        <p:spPr bwMode="auto">
          <a:xfrm>
            <a:off x="4551363" y="3090863"/>
            <a:ext cx="2209800" cy="1704975"/>
          </a:xfrm>
          <a:prstGeom prst="rect">
            <a:avLst/>
          </a:prstGeom>
          <a:noFill/>
          <a:ln w="9525">
            <a:noFill/>
            <a:miter lim="800000"/>
            <a:headEnd/>
            <a:tailEnd/>
          </a:ln>
        </p:spPr>
        <p:txBody>
          <a:bodyPr>
            <a:spAutoFit/>
          </a:bodyPr>
          <a:lstStyle/>
          <a:p>
            <a:pPr algn="ctr"/>
            <a:r>
              <a:rPr lang="en-US" b="1">
                <a:latin typeface="Constantia" pitchFamily="18" charset="0"/>
              </a:rPr>
              <a:t>AASL Standards</a:t>
            </a:r>
          </a:p>
          <a:p>
            <a:pPr algn="ctr"/>
            <a:endParaRPr lang="en-US" b="1">
              <a:latin typeface="Constantia" pitchFamily="18" charset="0"/>
            </a:endParaRPr>
          </a:p>
          <a:p>
            <a:r>
              <a:rPr lang="en-US" sz="1400" b="1">
                <a:latin typeface="Constantia" pitchFamily="18" charset="0"/>
              </a:rPr>
              <a:t>1.1.2 Use prior and background knowledge as context for new learning.</a:t>
            </a:r>
          </a:p>
          <a:p>
            <a:r>
              <a:rPr lang="en-US" sz="1400" b="1">
                <a:latin typeface="Constantia" pitchFamily="18" charset="0"/>
              </a:rPr>
              <a:t>   (and there’s more…)</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5" name="Rectangle 2"/>
          <p:cNvSpPr>
            <a:spLocks noGrp="1" noChangeArrowheads="1"/>
          </p:cNvSpPr>
          <p:nvPr>
            <p:ph type="title"/>
          </p:nvPr>
        </p:nvSpPr>
        <p:spPr>
          <a:xfrm>
            <a:off x="381000" y="457200"/>
            <a:ext cx="8229600" cy="1139825"/>
          </a:xfrm>
        </p:spPr>
        <p:txBody>
          <a:bodyPr/>
          <a:lstStyle/>
          <a:p>
            <a:pPr algn="ctr"/>
            <a:r>
              <a:rPr lang="en-US" sz="6000" smtClean="0"/>
              <a:t>Bringing It Together-</a:t>
            </a:r>
          </a:p>
        </p:txBody>
      </p:sp>
      <p:sp>
        <p:nvSpPr>
          <p:cNvPr id="7" name="Rectangle 3"/>
          <p:cNvSpPr txBox="1">
            <a:spLocks noChangeArrowheads="1"/>
          </p:cNvSpPr>
          <p:nvPr/>
        </p:nvSpPr>
        <p:spPr>
          <a:xfrm>
            <a:off x="152400" y="1676400"/>
            <a:ext cx="8763000" cy="5181600"/>
          </a:xfrm>
          <a:prstGeom prst="rect">
            <a:avLst/>
          </a:prstGeom>
        </p:spPr>
        <p:txBody>
          <a:bodyPr>
            <a:normAutofit/>
          </a:bodyPr>
          <a:lstStyle/>
          <a:p>
            <a:pPr marL="274320" indent="-274320" algn="ctr" fontAlgn="auto">
              <a:lnSpc>
                <a:spcPct val="80000"/>
              </a:lnSpc>
              <a:spcBef>
                <a:spcPct val="20000"/>
              </a:spcBef>
              <a:spcAft>
                <a:spcPts val="0"/>
              </a:spcAft>
              <a:buClr>
                <a:schemeClr val="accent3"/>
              </a:buClr>
              <a:buSzPct val="95000"/>
              <a:buFont typeface="Wingdings" pitchFamily="-107" charset="2"/>
              <a:buNone/>
              <a:defRPr/>
            </a:pPr>
            <a:endParaRPr lang="en-US" sz="1600" b="1" u="sng" dirty="0">
              <a:latin typeface="Arial Black" pitchFamily="-107" charset="0"/>
            </a:endParaRPr>
          </a:p>
          <a:p>
            <a:pPr marL="274320" indent="-274320" fontAlgn="auto">
              <a:lnSpc>
                <a:spcPct val="80000"/>
              </a:lnSpc>
              <a:spcBef>
                <a:spcPct val="20000"/>
              </a:spcBef>
              <a:spcAft>
                <a:spcPts val="0"/>
              </a:spcAft>
              <a:buClr>
                <a:schemeClr val="accent3"/>
              </a:buClr>
              <a:buSzPct val="95000"/>
              <a:buFont typeface="Wingdings" pitchFamily="-107" charset="2"/>
              <a:buNone/>
              <a:defRPr/>
            </a:pPr>
            <a:r>
              <a:rPr lang="en-US" sz="1600" b="1" u="sng" dirty="0">
                <a:latin typeface="+mj-lt"/>
              </a:rPr>
              <a:t>Standard 1:</a:t>
            </a:r>
            <a:r>
              <a:rPr lang="en-US" sz="1600" b="1" dirty="0">
                <a:latin typeface="+mj-lt"/>
              </a:rPr>
              <a:t> </a:t>
            </a:r>
          </a:p>
          <a:p>
            <a:pPr marL="274320" indent="-274320" fontAlgn="auto">
              <a:lnSpc>
                <a:spcPct val="80000"/>
              </a:lnSpc>
              <a:spcBef>
                <a:spcPct val="20000"/>
              </a:spcBef>
              <a:spcAft>
                <a:spcPts val="0"/>
              </a:spcAft>
              <a:buClr>
                <a:schemeClr val="accent3"/>
              </a:buClr>
              <a:buSzPct val="95000"/>
              <a:buFont typeface="Wingdings" pitchFamily="-107" charset="2"/>
              <a:buNone/>
              <a:defRPr/>
            </a:pPr>
            <a:r>
              <a:rPr lang="en-US" sz="1600" b="1" dirty="0">
                <a:latin typeface="+mj-lt"/>
              </a:rPr>
              <a:t>Accesses information efficiently and effectively to inquire, think critically, and gain knowledge</a:t>
            </a:r>
          </a:p>
          <a:p>
            <a:pPr marL="274320" indent="-274320" fontAlgn="auto">
              <a:lnSpc>
                <a:spcPct val="80000"/>
              </a:lnSpc>
              <a:spcBef>
                <a:spcPct val="20000"/>
              </a:spcBef>
              <a:spcAft>
                <a:spcPts val="0"/>
              </a:spcAft>
              <a:buClr>
                <a:schemeClr val="accent3"/>
              </a:buClr>
              <a:buSzPct val="95000"/>
              <a:buFont typeface="Wingdings" pitchFamily="-107" charset="2"/>
              <a:buNone/>
              <a:defRPr/>
            </a:pPr>
            <a:r>
              <a:rPr lang="en-US" sz="1600" b="1" dirty="0">
                <a:latin typeface="+mj-lt"/>
              </a:rPr>
              <a:t>	</a:t>
            </a:r>
            <a:r>
              <a:rPr lang="en-US" sz="1400" b="1" dirty="0">
                <a:latin typeface="+mj-lt"/>
              </a:rPr>
              <a:t>-Develops and uses successful strategies for locating information</a:t>
            </a:r>
          </a:p>
          <a:p>
            <a:pPr marL="274320" indent="-274320" fontAlgn="auto">
              <a:lnSpc>
                <a:spcPct val="80000"/>
              </a:lnSpc>
              <a:spcBef>
                <a:spcPct val="20000"/>
              </a:spcBef>
              <a:spcAft>
                <a:spcPts val="0"/>
              </a:spcAft>
              <a:buClr>
                <a:schemeClr val="accent3"/>
              </a:buClr>
              <a:buSzPct val="95000"/>
              <a:buFont typeface="Wingdings" pitchFamily="-107" charset="2"/>
              <a:buNone/>
              <a:defRPr/>
            </a:pPr>
            <a:endParaRPr lang="en-US" sz="1400" b="1" dirty="0">
              <a:latin typeface="+mj-lt"/>
            </a:endParaRPr>
          </a:p>
          <a:p>
            <a:pPr marL="274320" indent="-274320" fontAlgn="auto">
              <a:lnSpc>
                <a:spcPct val="80000"/>
              </a:lnSpc>
              <a:spcBef>
                <a:spcPct val="20000"/>
              </a:spcBef>
              <a:spcAft>
                <a:spcPts val="0"/>
              </a:spcAft>
              <a:buClr>
                <a:schemeClr val="accent3"/>
              </a:buClr>
              <a:buSzPct val="95000"/>
              <a:buFont typeface="Wingdings" pitchFamily="-107" charset="2"/>
              <a:buNone/>
              <a:defRPr/>
            </a:pPr>
            <a:r>
              <a:rPr lang="en-US" sz="1600" b="1" u="sng" dirty="0">
                <a:latin typeface="+mj-lt"/>
              </a:rPr>
              <a:t>Library Benchmark:</a:t>
            </a:r>
            <a:r>
              <a:rPr lang="en-US" sz="1600" b="1" dirty="0">
                <a:latin typeface="+mj-lt"/>
              </a:rPr>
              <a:t> </a:t>
            </a:r>
          </a:p>
          <a:p>
            <a:pPr marL="274320" indent="-274320" fontAlgn="auto">
              <a:lnSpc>
                <a:spcPct val="80000"/>
              </a:lnSpc>
              <a:spcBef>
                <a:spcPct val="20000"/>
              </a:spcBef>
              <a:spcAft>
                <a:spcPts val="0"/>
              </a:spcAft>
              <a:buClr>
                <a:schemeClr val="accent3"/>
              </a:buClr>
              <a:buSzPct val="95000"/>
              <a:buFont typeface="Wingdings" pitchFamily="-107" charset="2"/>
              <a:buNone/>
              <a:defRPr/>
            </a:pPr>
            <a:r>
              <a:rPr lang="en-US" sz="1600" b="1" dirty="0">
                <a:latin typeface="+mj-lt"/>
              </a:rPr>
              <a:t>Understands the basic organizational pattern of library</a:t>
            </a:r>
          </a:p>
          <a:p>
            <a:pPr marL="274320" indent="-274320" fontAlgn="auto">
              <a:lnSpc>
                <a:spcPct val="80000"/>
              </a:lnSpc>
              <a:spcBef>
                <a:spcPct val="20000"/>
              </a:spcBef>
              <a:spcAft>
                <a:spcPts val="0"/>
              </a:spcAft>
              <a:buClr>
                <a:schemeClr val="accent3"/>
              </a:buClr>
              <a:buSzPct val="95000"/>
              <a:buFont typeface="Wingdings" pitchFamily="-107" charset="2"/>
              <a:buNone/>
              <a:defRPr/>
            </a:pPr>
            <a:endParaRPr lang="en-US" sz="1600" b="1" dirty="0">
              <a:latin typeface="+mj-lt"/>
            </a:endParaRPr>
          </a:p>
          <a:p>
            <a:pPr marL="274320" indent="-274320" fontAlgn="auto">
              <a:lnSpc>
                <a:spcPct val="80000"/>
              </a:lnSpc>
              <a:spcBef>
                <a:spcPct val="20000"/>
              </a:spcBef>
              <a:spcAft>
                <a:spcPts val="0"/>
              </a:spcAft>
              <a:buClr>
                <a:schemeClr val="accent3"/>
              </a:buClr>
              <a:buSzPct val="95000"/>
              <a:buFont typeface="Wingdings" pitchFamily="-107" charset="2"/>
              <a:buNone/>
              <a:defRPr/>
            </a:pPr>
            <a:r>
              <a:rPr lang="en-US" sz="1600" b="1" u="sng" dirty="0">
                <a:latin typeface="+mj-lt"/>
              </a:rPr>
              <a:t>Objectives: </a:t>
            </a:r>
          </a:p>
          <a:p>
            <a:pPr marL="274320" indent="-274320" fontAlgn="auto">
              <a:lnSpc>
                <a:spcPct val="80000"/>
              </a:lnSpc>
              <a:spcBef>
                <a:spcPct val="20000"/>
              </a:spcBef>
              <a:spcAft>
                <a:spcPts val="0"/>
              </a:spcAft>
              <a:buClr>
                <a:schemeClr val="accent3"/>
              </a:buClr>
              <a:buSzPct val="95000"/>
              <a:buFont typeface="Wingdings" pitchFamily="-107" charset="2"/>
              <a:buNone/>
              <a:defRPr/>
            </a:pPr>
            <a:r>
              <a:rPr lang="en-US" sz="1600" b="1" dirty="0">
                <a:latin typeface="+mj-lt"/>
              </a:rPr>
              <a:t>	1. </a:t>
            </a:r>
            <a:r>
              <a:rPr lang="en-US" sz="1400" b="1" dirty="0">
                <a:latin typeface="+mj-lt"/>
              </a:rPr>
              <a:t>Defines difference between fiction and nonfiction</a:t>
            </a:r>
            <a:r>
              <a:rPr lang="en-US" sz="1600" b="1" dirty="0">
                <a:latin typeface="+mj-lt"/>
              </a:rPr>
              <a:t> </a:t>
            </a:r>
          </a:p>
          <a:p>
            <a:pPr marL="274320" indent="-274320" fontAlgn="auto">
              <a:lnSpc>
                <a:spcPct val="80000"/>
              </a:lnSpc>
              <a:spcBef>
                <a:spcPct val="20000"/>
              </a:spcBef>
              <a:spcAft>
                <a:spcPts val="0"/>
              </a:spcAft>
              <a:buClr>
                <a:schemeClr val="accent3"/>
              </a:buClr>
              <a:buSzPct val="95000"/>
              <a:buFont typeface="Wingdings" pitchFamily="-107" charset="2"/>
              <a:buNone/>
              <a:defRPr/>
            </a:pPr>
            <a:r>
              <a:rPr lang="en-US" sz="1600" b="1" dirty="0">
                <a:latin typeface="+mj-lt"/>
              </a:rPr>
              <a:t>	2. </a:t>
            </a:r>
            <a:r>
              <a:rPr lang="en-US" sz="1400" b="1" dirty="0">
                <a:latin typeface="+mj-lt"/>
              </a:rPr>
              <a:t>Recognizes call number and begins to understand grouping of materials by call number</a:t>
            </a:r>
          </a:p>
          <a:p>
            <a:pPr marL="274320" indent="-274320" fontAlgn="auto">
              <a:lnSpc>
                <a:spcPct val="80000"/>
              </a:lnSpc>
              <a:spcBef>
                <a:spcPct val="20000"/>
              </a:spcBef>
              <a:spcAft>
                <a:spcPts val="0"/>
              </a:spcAft>
              <a:buClr>
                <a:schemeClr val="accent3"/>
              </a:buClr>
              <a:buSzPct val="95000"/>
              <a:buFont typeface="Wingdings" pitchFamily="-107" charset="2"/>
              <a:buNone/>
              <a:defRPr/>
            </a:pPr>
            <a:endParaRPr lang="en-US" sz="1600" b="1" dirty="0">
              <a:latin typeface="+mj-lt"/>
            </a:endParaRPr>
          </a:p>
          <a:p>
            <a:pPr marL="274320" indent="-274320" fontAlgn="auto">
              <a:lnSpc>
                <a:spcPct val="80000"/>
              </a:lnSpc>
              <a:spcBef>
                <a:spcPct val="20000"/>
              </a:spcBef>
              <a:spcAft>
                <a:spcPts val="0"/>
              </a:spcAft>
              <a:buClr>
                <a:schemeClr val="accent3"/>
              </a:buClr>
              <a:buSzPct val="95000"/>
              <a:buFont typeface="Wingdings" pitchFamily="-107" charset="2"/>
              <a:buNone/>
              <a:defRPr/>
            </a:pPr>
            <a:r>
              <a:rPr lang="en-US" sz="1600" b="1" u="sng" dirty="0">
                <a:latin typeface="+mj-lt"/>
              </a:rPr>
              <a:t>Illinois State Learning Standards:</a:t>
            </a:r>
            <a:r>
              <a:rPr lang="en-US" sz="1600" b="1" dirty="0">
                <a:latin typeface="+mj-lt"/>
              </a:rPr>
              <a:t> </a:t>
            </a:r>
          </a:p>
          <a:p>
            <a:pPr marL="274320" indent="-274320" fontAlgn="auto">
              <a:lnSpc>
                <a:spcPct val="80000"/>
              </a:lnSpc>
              <a:spcBef>
                <a:spcPct val="20000"/>
              </a:spcBef>
              <a:spcAft>
                <a:spcPts val="0"/>
              </a:spcAft>
              <a:buClr>
                <a:schemeClr val="accent3"/>
              </a:buClr>
              <a:buSzPct val="95000"/>
              <a:buFont typeface="Wingdings" pitchFamily="-107" charset="2"/>
              <a:buNone/>
              <a:defRPr/>
            </a:pPr>
            <a:r>
              <a:rPr lang="en-US" sz="1600" b="1" dirty="0">
                <a:latin typeface="+mj-lt"/>
              </a:rPr>
              <a:t>	</a:t>
            </a:r>
            <a:r>
              <a:rPr lang="en-US" sz="1400" b="1" dirty="0">
                <a:latin typeface="+mj-lt"/>
              </a:rPr>
              <a:t>2.A.1b Classify literary works as fiction or non-fiction</a:t>
            </a:r>
          </a:p>
          <a:p>
            <a:pPr marL="274320" indent="-274320" fontAlgn="auto">
              <a:lnSpc>
                <a:spcPct val="80000"/>
              </a:lnSpc>
              <a:spcBef>
                <a:spcPct val="20000"/>
              </a:spcBef>
              <a:spcAft>
                <a:spcPts val="0"/>
              </a:spcAft>
              <a:buClr>
                <a:schemeClr val="accent3"/>
              </a:buClr>
              <a:buSzPct val="95000"/>
              <a:buFont typeface="Wingdings" pitchFamily="-107" charset="2"/>
              <a:buNone/>
              <a:defRPr/>
            </a:pPr>
            <a:r>
              <a:rPr lang="en-US" sz="1400" b="1" dirty="0">
                <a:latin typeface="+mj-lt"/>
              </a:rPr>
              <a:t>	6.A.1a Identify whole numbers and compare them using the symbols &lt;,&gt; or = and the 		     words “greater than”, “less than” or “equal to” applying counting, grouping and place value concepts</a:t>
            </a:r>
          </a:p>
          <a:p>
            <a:pPr marL="274320" indent="-274320" fontAlgn="auto">
              <a:lnSpc>
                <a:spcPct val="80000"/>
              </a:lnSpc>
              <a:spcBef>
                <a:spcPct val="20000"/>
              </a:spcBef>
              <a:spcAft>
                <a:spcPts val="0"/>
              </a:spcAft>
              <a:buClr>
                <a:schemeClr val="accent3"/>
              </a:buClr>
              <a:buSzPct val="95000"/>
              <a:buFont typeface="Wingdings" pitchFamily="-107" charset="2"/>
              <a:buNone/>
              <a:defRPr/>
            </a:pPr>
            <a:endParaRPr lang="en-US" sz="1400" b="1" dirty="0">
              <a:latin typeface="+mj-lt"/>
            </a:endParaRPr>
          </a:p>
          <a:p>
            <a:pPr marL="274320" indent="-274320" fontAlgn="auto">
              <a:lnSpc>
                <a:spcPct val="80000"/>
              </a:lnSpc>
              <a:spcBef>
                <a:spcPct val="20000"/>
              </a:spcBef>
              <a:spcAft>
                <a:spcPts val="0"/>
              </a:spcAft>
              <a:buClr>
                <a:schemeClr val="accent3"/>
              </a:buClr>
              <a:buSzPct val="95000"/>
              <a:buFont typeface="Wingdings" pitchFamily="-107" charset="2"/>
              <a:buNone/>
              <a:defRPr/>
            </a:pPr>
            <a:r>
              <a:rPr lang="en-US" sz="1400" b="1" u="sng" dirty="0">
                <a:latin typeface="+mj-lt"/>
              </a:rPr>
              <a:t>AASL Standards</a:t>
            </a:r>
          </a:p>
          <a:p>
            <a:pPr marL="274320" indent="-274320" fontAlgn="auto">
              <a:lnSpc>
                <a:spcPct val="80000"/>
              </a:lnSpc>
              <a:spcBef>
                <a:spcPct val="20000"/>
              </a:spcBef>
              <a:spcAft>
                <a:spcPts val="0"/>
              </a:spcAft>
              <a:buClr>
                <a:schemeClr val="accent3"/>
              </a:buClr>
              <a:buSzPct val="95000"/>
              <a:buFont typeface="Wingdings" pitchFamily="-107" charset="2"/>
              <a:buNone/>
              <a:defRPr/>
            </a:pPr>
            <a:r>
              <a:rPr lang="en-US" sz="1400" b="1" dirty="0">
                <a:latin typeface="+mj-lt"/>
              </a:rPr>
              <a:t>	1.1.2 Use prior and background knowledge as context for new learning. (plus others)</a:t>
            </a:r>
          </a:p>
          <a:p>
            <a:pPr marL="274320" indent="-274320" fontAlgn="auto">
              <a:lnSpc>
                <a:spcPct val="80000"/>
              </a:lnSpc>
              <a:spcBef>
                <a:spcPct val="20000"/>
              </a:spcBef>
              <a:spcAft>
                <a:spcPts val="0"/>
              </a:spcAft>
              <a:buClr>
                <a:schemeClr val="accent3"/>
              </a:buClr>
              <a:buSzPct val="95000"/>
              <a:buFont typeface="Wingdings" pitchFamily="-107" charset="2"/>
              <a:buNone/>
              <a:defRPr/>
            </a:pPr>
            <a:endParaRPr lang="en-US" sz="1400" b="1" dirty="0">
              <a:latin typeface="+mj-lt"/>
            </a:endParaRPr>
          </a:p>
          <a:p>
            <a:pPr marL="274320" indent="-274320" fontAlgn="auto">
              <a:lnSpc>
                <a:spcPct val="80000"/>
              </a:lnSpc>
              <a:spcBef>
                <a:spcPct val="20000"/>
              </a:spcBef>
              <a:spcAft>
                <a:spcPts val="0"/>
              </a:spcAft>
              <a:buClr>
                <a:schemeClr val="accent3"/>
              </a:buClr>
              <a:buSzPct val="95000"/>
              <a:buFont typeface="Wingdings" pitchFamily="-107" charset="2"/>
              <a:buNone/>
              <a:defRPr/>
            </a:pPr>
            <a:endParaRPr lang="en-US" sz="1400" dirty="0">
              <a:latin typeface="+mn-lt"/>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1192213"/>
            <a:ext cx="8229600" cy="1139825"/>
          </a:xfrm>
        </p:spPr>
        <p:txBody>
          <a:bodyPr>
            <a:normAutofit fontScale="90000"/>
          </a:bodyPr>
          <a:lstStyle/>
          <a:p>
            <a:pPr algn="ctr" fontAlgn="auto">
              <a:spcAft>
                <a:spcPts val="0"/>
              </a:spcAft>
              <a:defRPr/>
            </a:pPr>
            <a:r>
              <a:rPr lang="en-US" dirty="0" smtClean="0"/>
              <a:t>Scope and Sequence- </a:t>
            </a:r>
            <a:br>
              <a:rPr lang="en-US" dirty="0" smtClean="0"/>
            </a:br>
            <a:r>
              <a:rPr lang="en-US" dirty="0" smtClean="0"/>
              <a:t>The Curriculum Map</a:t>
            </a:r>
            <a:endParaRPr lang="en-US" dirty="0"/>
          </a:p>
        </p:txBody>
      </p:sp>
      <p:sp>
        <p:nvSpPr>
          <p:cNvPr id="5" name="Content Placeholder 2"/>
          <p:cNvSpPr>
            <a:spLocks noGrp="1"/>
          </p:cNvSpPr>
          <p:nvPr>
            <p:ph idx="1"/>
          </p:nvPr>
        </p:nvSpPr>
        <p:spPr>
          <a:xfrm>
            <a:off x="381000" y="2179638"/>
            <a:ext cx="8229600" cy="4144962"/>
          </a:xfrm>
        </p:spPr>
        <p:txBody>
          <a:bodyPr>
            <a:normAutofit fontScale="92500" lnSpcReduction="10000"/>
          </a:bodyPr>
          <a:lstStyle/>
          <a:p>
            <a:pPr marL="274320" indent="-274320" fontAlgn="auto">
              <a:spcAft>
                <a:spcPts val="0"/>
              </a:spcAft>
              <a:buClr>
                <a:schemeClr val="accent3"/>
              </a:buClr>
              <a:buFont typeface="Wingdings 2"/>
              <a:buChar char=""/>
              <a:defRPr/>
            </a:pPr>
            <a:endParaRPr lang="en-US" sz="2800" dirty="0" smtClean="0"/>
          </a:p>
          <a:p>
            <a:pPr marL="274320" indent="-274320" fontAlgn="auto">
              <a:spcAft>
                <a:spcPts val="0"/>
              </a:spcAft>
              <a:buClr>
                <a:schemeClr val="accent3"/>
              </a:buClr>
              <a:buFont typeface="Wingdings 2"/>
              <a:buChar char=""/>
              <a:defRPr/>
            </a:pPr>
            <a:r>
              <a:rPr lang="en-US" sz="2800" dirty="0" smtClean="0"/>
              <a:t>Defines who learns skills and when those skills are introduced, practiced, and mastered</a:t>
            </a:r>
          </a:p>
          <a:p>
            <a:pPr marL="274320" indent="-274320" fontAlgn="auto">
              <a:spcAft>
                <a:spcPts val="0"/>
              </a:spcAft>
              <a:buClr>
                <a:schemeClr val="accent3"/>
              </a:buClr>
              <a:buFont typeface="Wingdings 2"/>
              <a:buChar char=""/>
              <a:defRPr/>
            </a:pPr>
            <a:endParaRPr lang="en-US" sz="2800" dirty="0" smtClean="0"/>
          </a:p>
          <a:p>
            <a:pPr marL="274320" indent="-274320" fontAlgn="auto">
              <a:spcAft>
                <a:spcPts val="0"/>
              </a:spcAft>
              <a:buClr>
                <a:schemeClr val="accent3"/>
              </a:buClr>
              <a:buFont typeface="Wingdings 2"/>
              <a:buChar char=""/>
              <a:defRPr/>
            </a:pPr>
            <a:r>
              <a:rPr lang="en-US" sz="2800" dirty="0" smtClean="0"/>
              <a:t>Can be as general or specific as appropriate</a:t>
            </a:r>
          </a:p>
          <a:p>
            <a:pPr marL="274320" indent="-274320" fontAlgn="auto">
              <a:spcAft>
                <a:spcPts val="0"/>
              </a:spcAft>
              <a:buClr>
                <a:schemeClr val="accent3"/>
              </a:buClr>
              <a:buFont typeface="Wingdings 2"/>
              <a:buChar char=""/>
              <a:defRPr/>
            </a:pPr>
            <a:endParaRPr lang="en-US" sz="2800" dirty="0" smtClean="0"/>
          </a:p>
          <a:p>
            <a:pPr marL="274320" indent="-274320" fontAlgn="auto">
              <a:spcAft>
                <a:spcPts val="0"/>
              </a:spcAft>
              <a:buClr>
                <a:schemeClr val="accent3"/>
              </a:buClr>
              <a:buFont typeface="Wingdings 2"/>
              <a:buChar char=""/>
              <a:defRPr/>
            </a:pPr>
            <a:r>
              <a:rPr lang="en-US" sz="2800" dirty="0" smtClean="0"/>
              <a:t>Can be aligned with the curriculums of other teachers and the state and national grade level benchmarks and standards</a:t>
            </a:r>
          </a:p>
          <a:p>
            <a:pPr marL="274320" indent="-274320" algn="ctr" fontAlgn="auto">
              <a:spcAft>
                <a:spcPts val="0"/>
              </a:spcAft>
              <a:buClr>
                <a:schemeClr val="accent3"/>
              </a:buClr>
              <a:buFont typeface="Wingdings" pitchFamily="-107" charset="2"/>
              <a:buNone/>
              <a:defRPr/>
            </a:pPr>
            <a:r>
              <a:rPr lang="en-US" sz="2800" dirty="0" smtClean="0">
                <a:hlinkClick r:id="rId2"/>
              </a:rPr>
              <a:t>Examples on-line</a:t>
            </a:r>
            <a:endParaRPr lang="en-US" sz="2800"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457200" y="1905000"/>
            <a:ext cx="8229600" cy="4953000"/>
          </a:xfrm>
        </p:spPr>
        <p:txBody>
          <a:bodyPr>
            <a:normAutofit lnSpcReduction="10000"/>
          </a:bodyPr>
          <a:lstStyle/>
          <a:p>
            <a:pPr marL="274320" indent="-274320" fontAlgn="auto">
              <a:spcAft>
                <a:spcPts val="0"/>
              </a:spcAft>
              <a:buClr>
                <a:schemeClr val="accent3"/>
              </a:buClr>
              <a:buFont typeface="Wingdings 2"/>
              <a:buNone/>
              <a:defRPr/>
            </a:pPr>
            <a:r>
              <a:rPr lang="en-US" sz="3200" dirty="0" smtClean="0">
                <a:latin typeface="+mj-lt"/>
              </a:rPr>
              <a:t>Impact on the Students</a:t>
            </a:r>
          </a:p>
          <a:p>
            <a:pPr marL="640080" lvl="1" indent="-246888" fontAlgn="auto">
              <a:spcAft>
                <a:spcPts val="0"/>
              </a:spcAft>
              <a:buFont typeface="Wingdings 2"/>
              <a:buChar char=""/>
              <a:defRPr/>
            </a:pPr>
            <a:r>
              <a:rPr lang="en-US" dirty="0" smtClean="0">
                <a:latin typeface="+mj-lt"/>
              </a:rPr>
              <a:t>Illinois Study</a:t>
            </a:r>
          </a:p>
          <a:p>
            <a:pPr marL="640080" lvl="1" indent="-246888" fontAlgn="auto">
              <a:spcAft>
                <a:spcPts val="0"/>
              </a:spcAft>
              <a:buFont typeface="Wingdings 2"/>
              <a:buChar char=""/>
              <a:defRPr/>
            </a:pPr>
            <a:r>
              <a:rPr lang="en-US" dirty="0" smtClean="0">
                <a:latin typeface="+mj-lt"/>
              </a:rPr>
              <a:t>School Libraries Work</a:t>
            </a:r>
          </a:p>
          <a:p>
            <a:pPr lvl="2" indent="-246888" fontAlgn="auto">
              <a:spcAft>
                <a:spcPts val="0"/>
              </a:spcAft>
              <a:buFont typeface="Wingdings 2"/>
              <a:buChar char=""/>
              <a:defRPr/>
            </a:pPr>
            <a:r>
              <a:rPr lang="en-US" dirty="0" smtClean="0">
                <a:latin typeface="+mj-lt"/>
                <a:hlinkClick r:id="rId2"/>
              </a:rPr>
              <a:t>www.scholastic.com/librarypublishing</a:t>
            </a:r>
            <a:endParaRPr lang="en-US" dirty="0" smtClean="0">
              <a:latin typeface="+mj-lt"/>
            </a:endParaRPr>
          </a:p>
          <a:p>
            <a:pPr lvl="2" indent="-246888" fontAlgn="auto">
              <a:spcAft>
                <a:spcPts val="0"/>
              </a:spcAft>
              <a:buFont typeface="Wingdings 2"/>
              <a:buChar char=""/>
              <a:defRPr/>
            </a:pPr>
            <a:endParaRPr lang="en-US" sz="1000" dirty="0" smtClean="0">
              <a:latin typeface="+mj-lt"/>
            </a:endParaRPr>
          </a:p>
          <a:p>
            <a:pPr marL="274320" indent="-274320" fontAlgn="auto">
              <a:spcAft>
                <a:spcPts val="0"/>
              </a:spcAft>
              <a:buClr>
                <a:schemeClr val="accent3"/>
              </a:buClr>
              <a:buFont typeface="Wingdings 2"/>
              <a:buNone/>
              <a:defRPr/>
            </a:pPr>
            <a:r>
              <a:rPr lang="en-US" sz="3200" dirty="0" smtClean="0">
                <a:latin typeface="+mj-lt"/>
              </a:rPr>
              <a:t>Why should the Administration Care?</a:t>
            </a:r>
          </a:p>
          <a:p>
            <a:pPr marL="640080" lvl="1" indent="-246888" fontAlgn="auto">
              <a:spcAft>
                <a:spcPts val="0"/>
              </a:spcAft>
              <a:buFont typeface="Wingdings 2"/>
              <a:buChar char=""/>
              <a:defRPr/>
            </a:pPr>
            <a:r>
              <a:rPr lang="en-US" dirty="0" smtClean="0">
                <a:latin typeface="+mj-lt"/>
              </a:rPr>
              <a:t>They are Instructional Leaders</a:t>
            </a:r>
          </a:p>
          <a:p>
            <a:pPr marL="640080" lvl="1" indent="-246888" fontAlgn="auto">
              <a:spcAft>
                <a:spcPts val="0"/>
              </a:spcAft>
              <a:buFont typeface="Wingdings 2"/>
              <a:buChar char=""/>
              <a:defRPr/>
            </a:pPr>
            <a:r>
              <a:rPr lang="en-US" dirty="0" smtClean="0">
                <a:latin typeface="+mj-lt"/>
              </a:rPr>
              <a:t>Impact on Student Achievement</a:t>
            </a:r>
          </a:p>
          <a:p>
            <a:pPr marL="640080" lvl="1" indent="-246888" fontAlgn="auto">
              <a:spcAft>
                <a:spcPts val="0"/>
              </a:spcAft>
              <a:buFont typeface="Wingdings 2"/>
              <a:buChar char=""/>
              <a:defRPr/>
            </a:pPr>
            <a:r>
              <a:rPr lang="en-US" dirty="0" smtClean="0">
                <a:latin typeface="+mj-lt"/>
              </a:rPr>
              <a:t>Data-driven Decision Making</a:t>
            </a:r>
          </a:p>
          <a:p>
            <a:pPr lvl="2" indent="-246888" fontAlgn="auto">
              <a:spcAft>
                <a:spcPts val="0"/>
              </a:spcAft>
              <a:buFont typeface="Wingdings 2"/>
              <a:buChar char=""/>
              <a:defRPr/>
            </a:pPr>
            <a:r>
              <a:rPr lang="en-US" i="1" u="sng" dirty="0" smtClean="0">
                <a:latin typeface="+mj-lt"/>
              </a:rPr>
              <a:t>Accountability For Results- Realities of Data-Driven </a:t>
            </a:r>
            <a:r>
              <a:rPr lang="en-US" i="1" u="sng" smtClean="0">
                <a:latin typeface="+mj-lt"/>
              </a:rPr>
              <a:t>Decision Making </a:t>
            </a:r>
            <a:r>
              <a:rPr lang="en-US" smtClean="0">
                <a:latin typeface="+mj-lt"/>
              </a:rPr>
              <a:t>Dr</a:t>
            </a:r>
            <a:r>
              <a:rPr lang="en-US" dirty="0" smtClean="0">
                <a:latin typeface="+mj-lt"/>
              </a:rPr>
              <a:t>. Sandra Watkins and Donna McCaw</a:t>
            </a:r>
          </a:p>
        </p:txBody>
      </p:sp>
      <p:sp>
        <p:nvSpPr>
          <p:cNvPr id="5" name="TextBox 4"/>
          <p:cNvSpPr txBox="1"/>
          <p:nvPr/>
        </p:nvSpPr>
        <p:spPr>
          <a:xfrm>
            <a:off x="152400" y="685800"/>
            <a:ext cx="8763000" cy="1200150"/>
          </a:xfrm>
          <a:prstGeom prst="rect">
            <a:avLst/>
          </a:prstGeom>
          <a:noFill/>
        </p:spPr>
        <p:txBody>
          <a:bodyPr>
            <a:spAutoFit/>
          </a:bodyPr>
          <a:lstStyle/>
          <a:p>
            <a:pPr algn="ctr" fontAlgn="auto">
              <a:spcBef>
                <a:spcPts val="0"/>
              </a:spcBef>
              <a:spcAft>
                <a:spcPts val="0"/>
              </a:spcAft>
              <a:defRPr/>
            </a:pPr>
            <a:r>
              <a:rPr lang="en-US" sz="3600" b="1" dirty="0">
                <a:latin typeface="+mj-lt"/>
              </a:rPr>
              <a:t>Why  have a Curriculum</a:t>
            </a:r>
          </a:p>
          <a:p>
            <a:pPr algn="ctr" fontAlgn="auto">
              <a:spcBef>
                <a:spcPts val="0"/>
              </a:spcBef>
              <a:spcAft>
                <a:spcPts val="0"/>
              </a:spcAft>
              <a:defRPr/>
            </a:pPr>
            <a:r>
              <a:rPr lang="en-US" sz="3600" b="1" dirty="0">
                <a:latin typeface="+mj-lt"/>
              </a:rPr>
              <a:t>Aligned to Standards?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1447800"/>
            <a:ext cx="8153400" cy="1825625"/>
          </a:xfrm>
        </p:spPr>
        <p:txBody>
          <a:bodyPr>
            <a:normAutofit fontScale="90000"/>
          </a:bodyPr>
          <a:lstStyle/>
          <a:p>
            <a:pPr algn="ctr" fontAlgn="auto">
              <a:spcAft>
                <a:spcPts val="0"/>
              </a:spcAft>
              <a:defRPr/>
            </a:pPr>
            <a:r>
              <a:rPr lang="en-US" sz="6000" dirty="0" smtClean="0"/>
              <a:t>Additional Resources </a:t>
            </a:r>
            <a:br>
              <a:rPr lang="en-US" sz="6000" dirty="0" smtClean="0"/>
            </a:br>
            <a:r>
              <a:rPr lang="en-US" sz="6000" dirty="0" smtClean="0"/>
              <a:t>Available On-line</a:t>
            </a:r>
          </a:p>
        </p:txBody>
      </p:sp>
      <p:sp>
        <p:nvSpPr>
          <p:cNvPr id="5" name="Rectangle 3"/>
          <p:cNvSpPr txBox="1">
            <a:spLocks noChangeArrowheads="1"/>
          </p:cNvSpPr>
          <p:nvPr/>
        </p:nvSpPr>
        <p:spPr>
          <a:xfrm>
            <a:off x="457200" y="3200400"/>
            <a:ext cx="8229600" cy="2057400"/>
          </a:xfrm>
          <a:prstGeom prst="rect">
            <a:avLst/>
          </a:prstGeom>
        </p:spPr>
        <p:txBody>
          <a:bodyPr>
            <a:normAutofit/>
          </a:bodyPr>
          <a:lstStyle/>
          <a:p>
            <a:pPr marL="274320" indent="-274320" fontAlgn="auto">
              <a:lnSpc>
                <a:spcPct val="80000"/>
              </a:lnSpc>
              <a:spcBef>
                <a:spcPct val="20000"/>
              </a:spcBef>
              <a:spcAft>
                <a:spcPts val="0"/>
              </a:spcAft>
              <a:buClr>
                <a:schemeClr val="accent3"/>
              </a:buClr>
              <a:buSzPct val="95000"/>
              <a:buFont typeface="Wingdings" pitchFamily="-107" charset="2"/>
              <a:buNone/>
              <a:defRPr/>
            </a:pPr>
            <a:endParaRPr lang="en-US" sz="1200" dirty="0">
              <a:latin typeface="+mn-lt"/>
            </a:endParaRPr>
          </a:p>
          <a:p>
            <a:pPr marL="274320" indent="-274320" fontAlgn="auto">
              <a:lnSpc>
                <a:spcPct val="80000"/>
              </a:lnSpc>
              <a:spcBef>
                <a:spcPct val="20000"/>
              </a:spcBef>
              <a:spcAft>
                <a:spcPts val="0"/>
              </a:spcAft>
              <a:buClr>
                <a:schemeClr val="accent3"/>
              </a:buClr>
              <a:buSzPct val="95000"/>
              <a:buFont typeface="Wingdings" pitchFamily="-107" charset="2"/>
              <a:buNone/>
              <a:defRPr/>
            </a:pPr>
            <a:endParaRPr lang="en-US" sz="1050" dirty="0">
              <a:latin typeface="+mn-lt"/>
            </a:endParaRPr>
          </a:p>
          <a:p>
            <a:pPr marL="274320" indent="-274320" algn="ctr" fontAlgn="auto">
              <a:lnSpc>
                <a:spcPct val="80000"/>
              </a:lnSpc>
              <a:spcBef>
                <a:spcPct val="20000"/>
              </a:spcBef>
              <a:spcAft>
                <a:spcPts val="0"/>
              </a:spcAft>
              <a:buClr>
                <a:schemeClr val="accent3"/>
              </a:buClr>
              <a:buSzPct val="95000"/>
              <a:buFont typeface="Wingdings" pitchFamily="-107" charset="2"/>
              <a:buNone/>
              <a:defRPr/>
            </a:pPr>
            <a:r>
              <a:rPr lang="en-US" sz="6000" dirty="0">
                <a:latin typeface="+mj-lt"/>
                <a:hlinkClick r:id="rId2"/>
              </a:rPr>
              <a:t>http://isail.wikidot.com</a:t>
            </a:r>
            <a:endParaRPr lang="en-US" sz="7200" dirty="0">
              <a:latin typeface="+mj-lt"/>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1" name="Title 1"/>
          <p:cNvSpPr>
            <a:spLocks noGrp="1"/>
          </p:cNvSpPr>
          <p:nvPr>
            <p:ph type="title"/>
          </p:nvPr>
        </p:nvSpPr>
        <p:spPr/>
        <p:txBody>
          <a:bodyPr/>
          <a:lstStyle/>
          <a:p>
            <a:endParaRPr lang="en-US" smtClean="0"/>
          </a:p>
        </p:txBody>
      </p:sp>
      <p:sp>
        <p:nvSpPr>
          <p:cNvPr id="30722" name="Content Placeholder 2"/>
          <p:cNvSpPr>
            <a:spLocks noGrp="1"/>
          </p:cNvSpPr>
          <p:nvPr>
            <p:ph idx="1"/>
          </p:nvPr>
        </p:nvSpPr>
        <p:spPr/>
        <p:txBody>
          <a:bodyPr/>
          <a:lstStyle/>
          <a:p>
            <a:endParaRPr lang="en-US" smtClean="0"/>
          </a:p>
        </p:txBody>
      </p:sp>
      <p:pic>
        <p:nvPicPr>
          <p:cNvPr id="30723" name="Picture 12" descr="Nature_Sundown_Sea_sunset_005344_"/>
          <p:cNvPicPr>
            <a:picLocks noChangeAspect="1" noChangeArrowheads="1"/>
          </p:cNvPicPr>
          <p:nvPr/>
        </p:nvPicPr>
        <p:blipFill>
          <a:blip r:embed="rId2"/>
          <a:srcRect/>
          <a:stretch>
            <a:fillRect/>
          </a:stretch>
        </p:blipFill>
        <p:spPr bwMode="auto">
          <a:xfrm>
            <a:off x="-327025" y="0"/>
            <a:ext cx="10059988" cy="6858000"/>
          </a:xfrm>
          <a:prstGeom prst="rect">
            <a:avLst/>
          </a:prstGeom>
          <a:noFill/>
          <a:ln w="12700">
            <a:solidFill>
              <a:schemeClr val="tx1"/>
            </a:solidFill>
            <a:miter lim="800000"/>
            <a:headEnd/>
            <a:tailEnd/>
          </a:ln>
        </p:spPr>
      </p:pic>
      <p:sp>
        <p:nvSpPr>
          <p:cNvPr id="5" name="TextBox 2"/>
          <p:cNvSpPr txBox="1">
            <a:spLocks noChangeArrowheads="1"/>
          </p:cNvSpPr>
          <p:nvPr/>
        </p:nvSpPr>
        <p:spPr bwMode="auto">
          <a:xfrm>
            <a:off x="1143000" y="914400"/>
            <a:ext cx="6934200" cy="1108075"/>
          </a:xfrm>
          <a:prstGeom prst="rect">
            <a:avLst/>
          </a:prstGeom>
          <a:noFill/>
          <a:ln w="9525">
            <a:noFill/>
            <a:miter lim="800000"/>
            <a:headEnd/>
            <a:tailEnd/>
          </a:ln>
        </p:spPr>
        <p:txBody>
          <a:bodyPr>
            <a:spAutoFit/>
          </a:bodyPr>
          <a:lstStyle/>
          <a:p>
            <a:pPr algn="ctr" fontAlgn="auto">
              <a:spcBef>
                <a:spcPts val="0"/>
              </a:spcBef>
              <a:spcAft>
                <a:spcPts val="0"/>
              </a:spcAft>
              <a:defRPr/>
            </a:pPr>
            <a:r>
              <a:rPr lang="en-US" sz="6600" dirty="0">
                <a:latin typeface="+mj-lt"/>
              </a:rPr>
              <a:t>On The Horizon…</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5" name="Title 1"/>
          <p:cNvSpPr>
            <a:spLocks noGrp="1"/>
          </p:cNvSpPr>
          <p:nvPr>
            <p:ph type="title"/>
          </p:nvPr>
        </p:nvSpPr>
        <p:spPr>
          <a:xfrm>
            <a:off x="457200" y="277813"/>
            <a:ext cx="8229600" cy="1139825"/>
          </a:xfrm>
        </p:spPr>
        <p:txBody>
          <a:bodyPr/>
          <a:lstStyle/>
          <a:p>
            <a:pPr algn="ctr"/>
            <a:r>
              <a:rPr lang="en-US" smtClean="0"/>
              <a:t>Contact Information</a:t>
            </a:r>
          </a:p>
        </p:txBody>
      </p:sp>
      <p:sp>
        <p:nvSpPr>
          <p:cNvPr id="5" name="Content Placeholder 2"/>
          <p:cNvSpPr>
            <a:spLocks noGrp="1"/>
          </p:cNvSpPr>
          <p:nvPr>
            <p:ph idx="1"/>
          </p:nvPr>
        </p:nvSpPr>
        <p:spPr>
          <a:xfrm>
            <a:off x="457200" y="1600200"/>
            <a:ext cx="8229600" cy="4525963"/>
          </a:xfrm>
        </p:spPr>
        <p:txBody>
          <a:bodyPr>
            <a:normAutofit lnSpcReduction="10000"/>
          </a:bodyPr>
          <a:lstStyle/>
          <a:p>
            <a:pPr marL="274320" indent="-274320" fontAlgn="auto">
              <a:spcAft>
                <a:spcPts val="0"/>
              </a:spcAft>
              <a:buClr>
                <a:schemeClr val="accent3"/>
              </a:buClr>
              <a:buFont typeface="Wingdings 2"/>
              <a:buNone/>
              <a:defRPr/>
            </a:pPr>
            <a:r>
              <a:rPr lang="en-US" sz="2800" b="1" dirty="0" smtClean="0">
                <a:latin typeface="+mj-lt"/>
              </a:rPr>
              <a:t>Angie Green</a:t>
            </a:r>
            <a:r>
              <a:rPr lang="en-US" sz="1800" dirty="0" smtClean="0">
                <a:latin typeface="+mj-lt"/>
              </a:rPr>
              <a:t>			</a:t>
            </a:r>
            <a:r>
              <a:rPr lang="en-US" sz="2800" b="1" dirty="0" smtClean="0">
                <a:latin typeface="+mj-lt"/>
              </a:rPr>
              <a:t>Becky Robinson</a:t>
            </a:r>
          </a:p>
          <a:p>
            <a:pPr marL="274320" indent="-274320" fontAlgn="auto">
              <a:spcAft>
                <a:spcPts val="0"/>
              </a:spcAft>
              <a:buClr>
                <a:schemeClr val="accent3"/>
              </a:buClr>
              <a:buFont typeface="Wingdings 2"/>
              <a:buNone/>
              <a:defRPr/>
            </a:pPr>
            <a:r>
              <a:rPr lang="en-US" sz="1800" dirty="0" smtClean="0">
                <a:latin typeface="+mj-lt"/>
              </a:rPr>
              <a:t>Alliance Library System		Galesburg High School</a:t>
            </a:r>
          </a:p>
          <a:p>
            <a:pPr marL="274320" indent="-274320" fontAlgn="auto">
              <a:spcAft>
                <a:spcPts val="0"/>
              </a:spcAft>
              <a:buClr>
                <a:schemeClr val="accent3"/>
              </a:buClr>
              <a:buFont typeface="Wingdings 2"/>
              <a:buNone/>
              <a:defRPr/>
            </a:pPr>
            <a:r>
              <a:rPr lang="en-US" sz="1800" dirty="0" smtClean="0">
                <a:latin typeface="+mj-lt"/>
              </a:rPr>
              <a:t>600 High Point Lane		1135 West Fremont</a:t>
            </a:r>
          </a:p>
          <a:p>
            <a:pPr marL="274320" indent="-274320" fontAlgn="auto">
              <a:spcAft>
                <a:spcPts val="0"/>
              </a:spcAft>
              <a:buClr>
                <a:schemeClr val="accent3"/>
              </a:buClr>
              <a:buFont typeface="Wingdings 2"/>
              <a:buNone/>
              <a:defRPr/>
            </a:pPr>
            <a:r>
              <a:rPr lang="en-US" sz="1800" dirty="0" smtClean="0">
                <a:latin typeface="+mj-lt"/>
              </a:rPr>
              <a:t>East Peoria, IL  61611		Galesburg, IL  61401</a:t>
            </a:r>
          </a:p>
          <a:p>
            <a:pPr marL="274320" indent="-274320" fontAlgn="auto">
              <a:spcAft>
                <a:spcPts val="0"/>
              </a:spcAft>
              <a:buClr>
                <a:schemeClr val="accent3"/>
              </a:buClr>
              <a:buFont typeface="Wingdings 2"/>
              <a:buNone/>
              <a:defRPr/>
            </a:pPr>
            <a:r>
              <a:rPr lang="en-US" sz="1800" dirty="0" smtClean="0">
                <a:latin typeface="+mj-lt"/>
              </a:rPr>
              <a:t>(309) 694-9200 ext. 2108		(309)  343-4146</a:t>
            </a:r>
          </a:p>
          <a:p>
            <a:pPr marL="274320" indent="-274320" fontAlgn="auto">
              <a:spcAft>
                <a:spcPts val="0"/>
              </a:spcAft>
              <a:buClr>
                <a:schemeClr val="accent3"/>
              </a:buClr>
              <a:buFont typeface="Wingdings 2"/>
              <a:buNone/>
              <a:defRPr/>
            </a:pPr>
            <a:r>
              <a:rPr lang="en-US" sz="1800" dirty="0" smtClean="0">
                <a:latin typeface="+mj-lt"/>
                <a:hlinkClick r:id="rId2"/>
              </a:rPr>
              <a:t>agreen@alliancelibrarysystem.com</a:t>
            </a:r>
            <a:r>
              <a:rPr lang="en-US" sz="1800" dirty="0" smtClean="0">
                <a:latin typeface="+mj-lt"/>
              </a:rPr>
              <a:t>	</a:t>
            </a:r>
            <a:r>
              <a:rPr lang="en-US" sz="1800" dirty="0" smtClean="0">
                <a:latin typeface="+mj-lt"/>
                <a:hlinkClick r:id="rId3"/>
              </a:rPr>
              <a:t>brobinson@galesburg205.org</a:t>
            </a:r>
            <a:endParaRPr lang="en-US" sz="1800" dirty="0" smtClean="0">
              <a:latin typeface="+mj-lt"/>
            </a:endParaRPr>
          </a:p>
          <a:p>
            <a:pPr marL="274320" indent="-274320" fontAlgn="auto">
              <a:spcAft>
                <a:spcPts val="0"/>
              </a:spcAft>
              <a:buClr>
                <a:schemeClr val="accent3"/>
              </a:buClr>
              <a:buFont typeface="Wingdings 2"/>
              <a:buNone/>
              <a:defRPr/>
            </a:pPr>
            <a:endParaRPr lang="en-US" sz="1800" dirty="0" smtClean="0">
              <a:latin typeface="+mj-lt"/>
            </a:endParaRPr>
          </a:p>
          <a:p>
            <a:pPr marL="274320" indent="-274320" fontAlgn="auto">
              <a:spcAft>
                <a:spcPts val="0"/>
              </a:spcAft>
              <a:buClr>
                <a:schemeClr val="accent3"/>
              </a:buClr>
              <a:buFont typeface="Wingdings 2"/>
              <a:buNone/>
              <a:defRPr/>
            </a:pPr>
            <a:r>
              <a:rPr lang="en-US" sz="2800" b="1" dirty="0" smtClean="0">
                <a:latin typeface="+mj-lt"/>
              </a:rPr>
              <a:t>Christy </a:t>
            </a:r>
            <a:r>
              <a:rPr lang="en-US" sz="2800" b="1" dirty="0" err="1" smtClean="0">
                <a:latin typeface="+mj-lt"/>
              </a:rPr>
              <a:t>Semande</a:t>
            </a:r>
            <a:endParaRPr lang="en-US" sz="2800" b="1" dirty="0" smtClean="0">
              <a:latin typeface="+mj-lt"/>
            </a:endParaRPr>
          </a:p>
          <a:p>
            <a:pPr marL="274320" indent="-274320" fontAlgn="auto">
              <a:spcAft>
                <a:spcPts val="0"/>
              </a:spcAft>
              <a:buClr>
                <a:schemeClr val="accent3"/>
              </a:buClr>
              <a:buFont typeface="Wingdings 2"/>
              <a:buNone/>
              <a:defRPr/>
            </a:pPr>
            <a:r>
              <a:rPr lang="en-US" sz="1800" dirty="0" smtClean="0">
                <a:latin typeface="+mj-lt"/>
              </a:rPr>
              <a:t>Canton High School</a:t>
            </a:r>
          </a:p>
          <a:p>
            <a:pPr marL="274320" indent="-274320" fontAlgn="auto">
              <a:spcAft>
                <a:spcPts val="0"/>
              </a:spcAft>
              <a:buClr>
                <a:schemeClr val="accent3"/>
              </a:buClr>
              <a:buFont typeface="Wingdings 2"/>
              <a:buNone/>
              <a:defRPr/>
            </a:pPr>
            <a:r>
              <a:rPr lang="en-US" sz="1800" dirty="0" smtClean="0">
                <a:latin typeface="+mj-lt"/>
              </a:rPr>
              <a:t>1001 North Main</a:t>
            </a:r>
          </a:p>
          <a:p>
            <a:pPr marL="274320" indent="-274320" fontAlgn="auto">
              <a:spcAft>
                <a:spcPts val="0"/>
              </a:spcAft>
              <a:buClr>
                <a:schemeClr val="accent3"/>
              </a:buClr>
              <a:buFont typeface="Wingdings 2"/>
              <a:buNone/>
              <a:defRPr/>
            </a:pPr>
            <a:r>
              <a:rPr lang="en-US" sz="1800" dirty="0" smtClean="0">
                <a:latin typeface="+mj-lt"/>
              </a:rPr>
              <a:t>Canton, IL  61520</a:t>
            </a:r>
          </a:p>
          <a:p>
            <a:pPr marL="274320" indent="-274320" fontAlgn="auto">
              <a:spcAft>
                <a:spcPts val="0"/>
              </a:spcAft>
              <a:buClr>
                <a:schemeClr val="accent3"/>
              </a:buClr>
              <a:buFont typeface="Wingdings 2"/>
              <a:buNone/>
              <a:defRPr/>
            </a:pPr>
            <a:r>
              <a:rPr lang="en-US" sz="1800" dirty="0" smtClean="0">
                <a:latin typeface="+mj-lt"/>
              </a:rPr>
              <a:t>(309)  647-1820</a:t>
            </a:r>
          </a:p>
          <a:p>
            <a:pPr marL="274320" indent="-274320" fontAlgn="auto">
              <a:spcAft>
                <a:spcPts val="0"/>
              </a:spcAft>
              <a:buClr>
                <a:schemeClr val="accent3"/>
              </a:buClr>
              <a:buFont typeface="Wingdings 2"/>
              <a:buNone/>
              <a:defRPr/>
            </a:pPr>
            <a:r>
              <a:rPr lang="en-US" sz="1800" dirty="0" smtClean="0">
                <a:latin typeface="+mj-lt"/>
                <a:hlinkClick r:id="rId4"/>
              </a:rPr>
              <a:t>csemande@cantonusd.org</a:t>
            </a:r>
            <a:endParaRPr lang="en-US" sz="1800" dirty="0" smtClean="0">
              <a:latin typeface="+mj-lt"/>
            </a:endParaRPr>
          </a:p>
          <a:p>
            <a:pPr marL="274320" indent="-274320" fontAlgn="auto">
              <a:spcAft>
                <a:spcPts val="0"/>
              </a:spcAft>
              <a:buClr>
                <a:schemeClr val="accent3"/>
              </a:buClr>
              <a:buFont typeface="Wingdings 2"/>
              <a:buNone/>
              <a:defRPr/>
            </a:pPr>
            <a:endParaRPr lang="en-US" sz="1800" dirty="0" smtClean="0">
              <a:latin typeface="+mj-lt"/>
            </a:endParaRPr>
          </a:p>
          <a:p>
            <a:pPr marL="274320" indent="-274320" fontAlgn="auto">
              <a:spcAft>
                <a:spcPts val="0"/>
              </a:spcAft>
              <a:buClr>
                <a:schemeClr val="accent3"/>
              </a:buClr>
              <a:buFont typeface="Wingdings 2"/>
              <a:buNone/>
              <a:defRPr/>
            </a:pPr>
            <a:endParaRPr lang="en-US" dirty="0">
              <a:latin typeface="+mj-lt"/>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 Activity</a:t>
            </a:r>
            <a:endParaRPr lang="en-US" dirty="0"/>
          </a:p>
        </p:txBody>
      </p:sp>
      <p:sp>
        <p:nvSpPr>
          <p:cNvPr id="3" name="Content Placeholder 2"/>
          <p:cNvSpPr>
            <a:spLocks noGrp="1"/>
          </p:cNvSpPr>
          <p:nvPr>
            <p:ph idx="1"/>
          </p:nvPr>
        </p:nvSpPr>
        <p:spPr/>
        <p:txBody>
          <a:bodyPr/>
          <a:lstStyle/>
          <a:p>
            <a:endParaRPr lang="en-US" dirty="0" smtClean="0"/>
          </a:p>
          <a:p>
            <a:r>
              <a:rPr lang="en-US" dirty="0" smtClean="0"/>
              <a:t>Choose a movie for the group to see together</a:t>
            </a:r>
          </a:p>
          <a:p>
            <a:pPr lvl="1"/>
            <a:r>
              <a:rPr lang="en-US" dirty="0" smtClean="0"/>
              <a:t>Determine the movie</a:t>
            </a:r>
          </a:p>
          <a:p>
            <a:pPr lvl="1"/>
            <a:r>
              <a:rPr lang="en-US" dirty="0" smtClean="0"/>
              <a:t>Select a theater</a:t>
            </a:r>
          </a:p>
          <a:p>
            <a:pPr lvl="1"/>
            <a:r>
              <a:rPr lang="en-US" dirty="0" smtClean="0"/>
              <a:t>Choose the date </a:t>
            </a:r>
            <a:r>
              <a:rPr lang="en-US" smtClean="0"/>
              <a:t>time</a:t>
            </a:r>
          </a:p>
          <a:p>
            <a:pPr lvl="1">
              <a:buNone/>
            </a:pPr>
            <a:endParaRPr lang="en-US" smtClean="0"/>
          </a:p>
          <a:p>
            <a:pPr lvl="1"/>
            <a:endParaRPr lang="en-US" dirty="0" smtClean="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Follow Up</a:t>
            </a:r>
            <a:endParaRPr lang="en-US" dirty="0"/>
          </a:p>
        </p:txBody>
      </p:sp>
      <p:sp>
        <p:nvSpPr>
          <p:cNvPr id="3" name="Content Placeholder 2"/>
          <p:cNvSpPr>
            <a:spLocks noGrp="1"/>
          </p:cNvSpPr>
          <p:nvPr>
            <p:ph idx="1"/>
          </p:nvPr>
        </p:nvSpPr>
        <p:spPr/>
        <p:txBody>
          <a:bodyPr/>
          <a:lstStyle/>
          <a:p>
            <a:r>
              <a:rPr lang="en-US" dirty="0" smtClean="0"/>
              <a:t>What did you need to know to complete this assignment?</a:t>
            </a:r>
          </a:p>
          <a:p>
            <a:r>
              <a:rPr lang="en-US" dirty="0" smtClean="0"/>
              <a:t>What sources did you use to find information?</a:t>
            </a:r>
          </a:p>
          <a:p>
            <a:r>
              <a:rPr lang="en-US" dirty="0" smtClean="0"/>
              <a:t>How did you evaluate the sources?</a:t>
            </a:r>
          </a:p>
          <a:p>
            <a:r>
              <a:rPr lang="en-US" dirty="0" smtClean="0"/>
              <a:t>What might you have done differently?</a:t>
            </a:r>
          </a:p>
          <a:p>
            <a:r>
              <a:rPr lang="en-US" dirty="0" smtClean="0"/>
              <a:t>How might you use this with your students?  What adaptations would be needed?</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Google in China</a:t>
            </a:r>
            <a:endParaRPr lang="en-US" dirty="0"/>
          </a:p>
        </p:txBody>
      </p:sp>
      <p:sp>
        <p:nvSpPr>
          <p:cNvPr id="3" name="Content Placeholder 2"/>
          <p:cNvSpPr>
            <a:spLocks noGrp="1"/>
          </p:cNvSpPr>
          <p:nvPr>
            <p:ph idx="1"/>
          </p:nvPr>
        </p:nvSpPr>
        <p:spPr/>
        <p:txBody>
          <a:bodyPr/>
          <a:lstStyle/>
          <a:p>
            <a:r>
              <a:rPr lang="en-US" dirty="0" smtClean="0"/>
              <a:t>To be permitted to offer Internet services, a private company must sign a license agreeing not to circulate content on certain subjects, including material that "damages the honor or interests of the state" or "disturbs the public order or destroys public stability" or even "infringes upon national customs and habits.”</a:t>
            </a:r>
          </a:p>
          <a:p>
            <a:pPr lvl="8"/>
            <a:r>
              <a:rPr lang="en-US" dirty="0" err="1" smtClean="0"/>
              <a:t>NYTimes</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4826001" y="3724603"/>
            <a:ext cx="4177862" cy="3133397"/>
          </a:xfrm>
          <a:prstGeom prst="rect">
            <a:avLst/>
          </a:prstGeom>
        </p:spPr>
      </p:pic>
      <p:sp>
        <p:nvSpPr>
          <p:cNvPr id="3" name="Content Placeholder 2"/>
          <p:cNvSpPr>
            <a:spLocks noGrp="1"/>
          </p:cNvSpPr>
          <p:nvPr>
            <p:ph idx="1"/>
          </p:nvPr>
        </p:nvSpPr>
        <p:spPr>
          <a:xfrm>
            <a:off x="457200" y="1059793"/>
            <a:ext cx="8229600" cy="4525963"/>
          </a:xfrm>
        </p:spPr>
        <p:txBody>
          <a:bodyPr/>
          <a:lstStyle/>
          <a:p>
            <a:pPr>
              <a:buNone/>
            </a:pPr>
            <a:endParaRPr lang="en-US" dirty="0" smtClean="0"/>
          </a:p>
          <a:p>
            <a:pPr>
              <a:buNone/>
            </a:pPr>
            <a:endParaRPr lang="en-US" dirty="0" smtClean="0"/>
          </a:p>
          <a:p>
            <a:pPr>
              <a:buNone/>
            </a:pPr>
            <a:r>
              <a:rPr lang="en-US" dirty="0" smtClean="0"/>
              <a:t>“It is important that people know what you stand for. It's equally important that they know what you won't stand for.”</a:t>
            </a:r>
          </a:p>
          <a:p>
            <a:pPr lvl="8"/>
            <a:r>
              <a:rPr lang="en-US" dirty="0" smtClean="0"/>
              <a:t>Mary Waldrop</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Considerations</a:t>
            </a:r>
            <a:endParaRPr lang="en-US" dirty="0"/>
          </a:p>
        </p:txBody>
      </p:sp>
      <p:sp>
        <p:nvSpPr>
          <p:cNvPr id="3" name="Content Placeholder 2"/>
          <p:cNvSpPr>
            <a:spLocks noGrp="1"/>
          </p:cNvSpPr>
          <p:nvPr>
            <p:ph idx="1"/>
          </p:nvPr>
        </p:nvSpPr>
        <p:spPr/>
        <p:txBody>
          <a:bodyPr/>
          <a:lstStyle/>
          <a:p>
            <a:r>
              <a:rPr lang="en-US" dirty="0" smtClean="0"/>
              <a:t>Was this money or morals?</a:t>
            </a:r>
          </a:p>
          <a:p>
            <a:r>
              <a:rPr lang="en-US" dirty="0" smtClean="0"/>
              <a:t>Is there any information that should be kept from the public?</a:t>
            </a:r>
          </a:p>
          <a:p>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AASL</a:t>
            </a:r>
            <a:br>
              <a:rPr lang="en-US" dirty="0" smtClean="0"/>
            </a:br>
            <a:r>
              <a:rPr lang="en-US" dirty="0" smtClean="0"/>
              <a:t>Standards for the 21</a:t>
            </a:r>
            <a:r>
              <a:rPr lang="en-US" baseline="30000" dirty="0" smtClean="0"/>
              <a:t>st</a:t>
            </a:r>
            <a:r>
              <a:rPr lang="en-US" dirty="0" smtClean="0"/>
              <a:t> Century Learner</a:t>
            </a:r>
            <a:endParaRPr lang="en-US" dirty="0"/>
          </a:p>
        </p:txBody>
      </p:sp>
      <p:sp>
        <p:nvSpPr>
          <p:cNvPr id="3" name="Content Placeholder 2"/>
          <p:cNvSpPr>
            <a:spLocks noGrp="1"/>
          </p:cNvSpPr>
          <p:nvPr>
            <p:ph idx="1"/>
          </p:nvPr>
        </p:nvSpPr>
        <p:spPr>
          <a:xfrm>
            <a:off x="457200" y="1600200"/>
            <a:ext cx="5025982" cy="4525963"/>
          </a:xfrm>
        </p:spPr>
        <p:txBody>
          <a:bodyPr>
            <a:normAutofit/>
          </a:bodyPr>
          <a:lstStyle/>
          <a:p>
            <a:pPr>
              <a:buNone/>
            </a:pPr>
            <a:r>
              <a:rPr lang="en-US" dirty="0" smtClean="0"/>
              <a:t>1) Inquire, think critically and gain knowledge</a:t>
            </a:r>
          </a:p>
          <a:p>
            <a:pPr>
              <a:buNone/>
            </a:pPr>
            <a:r>
              <a:rPr lang="en-US" dirty="0" smtClean="0"/>
              <a:t>2) Draw conclusions, make informed decisions, apply knowledge to  new situations, and create new knowledge</a:t>
            </a:r>
          </a:p>
        </p:txBody>
      </p:sp>
      <p:pic>
        <p:nvPicPr>
          <p:cNvPr id="4" name="Picture 3" descr="EmpoweringCover.png"/>
          <p:cNvPicPr>
            <a:picLocks noChangeAspect="1"/>
          </p:cNvPicPr>
          <p:nvPr/>
        </p:nvPicPr>
        <p:blipFill>
          <a:blip r:embed="rId2"/>
          <a:stretch>
            <a:fillRect/>
          </a:stretch>
        </p:blipFill>
        <p:spPr>
          <a:xfrm>
            <a:off x="5721801" y="1837179"/>
            <a:ext cx="3175000" cy="4127500"/>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AASL</a:t>
            </a:r>
            <a:br>
              <a:rPr lang="en-US" dirty="0" smtClean="0"/>
            </a:br>
            <a:r>
              <a:rPr lang="en-US" dirty="0" smtClean="0"/>
              <a:t>Standards for the 21</a:t>
            </a:r>
            <a:r>
              <a:rPr lang="en-US" baseline="30000" dirty="0" smtClean="0"/>
              <a:t>st</a:t>
            </a:r>
            <a:r>
              <a:rPr lang="en-US" dirty="0" smtClean="0"/>
              <a:t> Century Learner</a:t>
            </a:r>
            <a:endParaRPr lang="en-US" dirty="0"/>
          </a:p>
        </p:txBody>
      </p:sp>
      <p:sp>
        <p:nvSpPr>
          <p:cNvPr id="3" name="Content Placeholder 2"/>
          <p:cNvSpPr>
            <a:spLocks noGrp="1"/>
          </p:cNvSpPr>
          <p:nvPr>
            <p:ph idx="1"/>
          </p:nvPr>
        </p:nvSpPr>
        <p:spPr>
          <a:xfrm>
            <a:off x="457200" y="1600200"/>
            <a:ext cx="5025982" cy="4525963"/>
          </a:xfrm>
        </p:spPr>
        <p:txBody>
          <a:bodyPr>
            <a:normAutofit/>
          </a:bodyPr>
          <a:lstStyle/>
          <a:p>
            <a:pPr>
              <a:buNone/>
            </a:pPr>
            <a:r>
              <a:rPr lang="en-US" dirty="0" smtClean="0"/>
              <a:t>3) Share knowledge and participate ethically and productively as members of our democratic society</a:t>
            </a:r>
          </a:p>
          <a:p>
            <a:pPr>
              <a:buNone/>
            </a:pPr>
            <a:r>
              <a:rPr lang="en-US" dirty="0" smtClean="0"/>
              <a:t>4) Pursue personal and aesthetic growth</a:t>
            </a:r>
          </a:p>
        </p:txBody>
      </p:sp>
      <p:pic>
        <p:nvPicPr>
          <p:cNvPr id="4" name="Picture 3" descr="EmpoweringCover.png"/>
          <p:cNvPicPr>
            <a:picLocks noChangeAspect="1"/>
          </p:cNvPicPr>
          <p:nvPr/>
        </p:nvPicPr>
        <p:blipFill>
          <a:blip r:embed="rId2"/>
          <a:stretch>
            <a:fillRect/>
          </a:stretch>
        </p:blipFill>
        <p:spPr>
          <a:xfrm>
            <a:off x="5721801" y="1837179"/>
            <a:ext cx="3175000" cy="4127500"/>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AASL</a:t>
            </a:r>
            <a:br>
              <a:rPr lang="en-US" dirty="0" smtClean="0"/>
            </a:br>
            <a:r>
              <a:rPr lang="en-US" dirty="0" smtClean="0"/>
              <a:t>Standards for the 21</a:t>
            </a:r>
            <a:r>
              <a:rPr lang="en-US" baseline="30000" dirty="0" smtClean="0"/>
              <a:t>st</a:t>
            </a:r>
            <a:r>
              <a:rPr lang="en-US" dirty="0" smtClean="0"/>
              <a:t> Century Learner</a:t>
            </a:r>
            <a:endParaRPr lang="en-US" dirty="0"/>
          </a:p>
        </p:txBody>
      </p:sp>
      <p:sp>
        <p:nvSpPr>
          <p:cNvPr id="3" name="Content Placeholder 2"/>
          <p:cNvSpPr>
            <a:spLocks noGrp="1"/>
          </p:cNvSpPr>
          <p:nvPr>
            <p:ph idx="1"/>
          </p:nvPr>
        </p:nvSpPr>
        <p:spPr>
          <a:xfrm>
            <a:off x="457200" y="1600200"/>
            <a:ext cx="5025982" cy="4525963"/>
          </a:xfrm>
        </p:spPr>
        <p:txBody>
          <a:bodyPr/>
          <a:lstStyle/>
          <a:p>
            <a:r>
              <a:rPr lang="en-US" dirty="0" smtClean="0"/>
              <a:t>Skills</a:t>
            </a:r>
          </a:p>
          <a:p>
            <a:r>
              <a:rPr lang="en-US" dirty="0" smtClean="0"/>
              <a:t>Dispositions in Action</a:t>
            </a:r>
          </a:p>
          <a:p>
            <a:r>
              <a:rPr lang="en-US" dirty="0" smtClean="0"/>
              <a:t>Responsibilities</a:t>
            </a:r>
          </a:p>
          <a:p>
            <a:r>
              <a:rPr lang="en-US" dirty="0" smtClean="0"/>
              <a:t>Self-Assessment Strategies</a:t>
            </a:r>
            <a:endParaRPr lang="en-US" dirty="0"/>
          </a:p>
        </p:txBody>
      </p:sp>
      <p:pic>
        <p:nvPicPr>
          <p:cNvPr id="4" name="Picture 3" descr="EmpoweringCover.png"/>
          <p:cNvPicPr>
            <a:picLocks noChangeAspect="1"/>
          </p:cNvPicPr>
          <p:nvPr/>
        </p:nvPicPr>
        <p:blipFill>
          <a:blip r:embed="rId2"/>
          <a:stretch>
            <a:fillRect/>
          </a:stretch>
        </p:blipFill>
        <p:spPr>
          <a:xfrm>
            <a:off x="5721801" y="1837179"/>
            <a:ext cx="3175000" cy="4127500"/>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dirty="0" smtClean="0"/>
              <a:t>“The </a:t>
            </a:r>
            <a:r>
              <a:rPr lang="en-US" dirty="0"/>
              <a:t>next best thing to knowing something is to know where to find it</a:t>
            </a:r>
            <a:r>
              <a:rPr lang="en-US" dirty="0" smtClean="0"/>
              <a:t>.”  </a:t>
            </a:r>
            <a:r>
              <a:rPr lang="en-US" b="1" dirty="0" smtClean="0"/>
              <a:t>						Samuel </a:t>
            </a:r>
            <a:r>
              <a:rPr lang="en-US" b="1" dirty="0"/>
              <a:t>Johnson</a:t>
            </a:r>
            <a:endParaRPr lang="en-US" dirty="0"/>
          </a:p>
        </p:txBody>
      </p:sp>
      <p:pic>
        <p:nvPicPr>
          <p:cNvPr id="4" name="Picture 3"/>
          <p:cNvPicPr>
            <a:picLocks noChangeAspect="1"/>
          </p:cNvPicPr>
          <p:nvPr/>
        </p:nvPicPr>
        <p:blipFill>
          <a:blip r:embed="rId2"/>
          <a:stretch>
            <a:fillRect/>
          </a:stretch>
        </p:blipFill>
        <p:spPr>
          <a:xfrm>
            <a:off x="4366007" y="2004490"/>
            <a:ext cx="4445000" cy="4445000"/>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dirty="0" smtClean="0"/>
              <a:t> “As </a:t>
            </a:r>
            <a:r>
              <a:rPr lang="en-US" dirty="0"/>
              <a:t>a general rule, the most successful man in life is the man who has the best information</a:t>
            </a:r>
            <a:r>
              <a:rPr lang="en-US" dirty="0" smtClean="0"/>
              <a:t>.” 							</a:t>
            </a:r>
            <a:r>
              <a:rPr lang="en-US" b="1" dirty="0" smtClean="0"/>
              <a:t>Benjamin </a:t>
            </a:r>
            <a:r>
              <a:rPr lang="en-US" b="1" dirty="0"/>
              <a:t>Disraeli</a:t>
            </a:r>
            <a:endParaRPr lang="en-US" dirty="0"/>
          </a:p>
        </p:txBody>
      </p:sp>
      <p:pic>
        <p:nvPicPr>
          <p:cNvPr id="4" name="Picture 3"/>
          <p:cNvPicPr>
            <a:picLocks noChangeAspect="1"/>
          </p:cNvPicPr>
          <p:nvPr/>
        </p:nvPicPr>
        <p:blipFill>
          <a:blip r:embed="rId2"/>
          <a:stretch>
            <a:fillRect/>
          </a:stretch>
        </p:blipFill>
        <p:spPr>
          <a:xfrm>
            <a:off x="5380212" y="4247973"/>
            <a:ext cx="3128766" cy="2150195"/>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Levels of Understanding</a:t>
            </a:r>
            <a:endParaRPr lang="en-US" dirty="0"/>
          </a:p>
        </p:txBody>
      </p:sp>
      <p:pic>
        <p:nvPicPr>
          <p:cNvPr id="4" name="Picture 3"/>
          <p:cNvPicPr>
            <a:picLocks noChangeAspect="1"/>
          </p:cNvPicPr>
          <p:nvPr/>
        </p:nvPicPr>
        <p:blipFill>
          <a:blip r:embed="rId2"/>
          <a:stretch>
            <a:fillRect/>
          </a:stretch>
        </p:blipFill>
        <p:spPr>
          <a:xfrm>
            <a:off x="4572000" y="3213100"/>
            <a:ext cx="4216400" cy="3644900"/>
          </a:xfrm>
          <a:prstGeom prst="rect">
            <a:avLst/>
          </a:prstGeom>
        </p:spPr>
      </p:pic>
      <p:sp>
        <p:nvSpPr>
          <p:cNvPr id="3" name="Content Placeholder 2"/>
          <p:cNvSpPr>
            <a:spLocks noGrp="1"/>
          </p:cNvSpPr>
          <p:nvPr>
            <p:ph idx="1"/>
          </p:nvPr>
        </p:nvSpPr>
        <p:spPr/>
        <p:txBody>
          <a:bodyPr/>
          <a:lstStyle/>
          <a:p>
            <a:r>
              <a:rPr lang="en-US" dirty="0" smtClean="0"/>
              <a:t>You don’t know you don’t know</a:t>
            </a:r>
          </a:p>
          <a:p>
            <a:r>
              <a:rPr lang="en-US" dirty="0" smtClean="0"/>
              <a:t>You know you don’t know</a:t>
            </a:r>
          </a:p>
          <a:p>
            <a:r>
              <a:rPr lang="en-US" dirty="0" smtClean="0"/>
              <a:t>You know you know</a:t>
            </a:r>
          </a:p>
          <a:p>
            <a:r>
              <a:rPr lang="en-US" dirty="0" smtClean="0"/>
              <a:t>You don’t know you know</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lstStyle/>
          <a:p>
            <a:r>
              <a:rPr lang="en-US" dirty="0" smtClean="0"/>
              <a:t>Article Discussion</a:t>
            </a:r>
          </a:p>
          <a:p>
            <a:r>
              <a:rPr lang="en-US" dirty="0" smtClean="0"/>
              <a:t>I-SAIL Guest Speaker Becky Robinson</a:t>
            </a:r>
          </a:p>
          <a:p>
            <a:r>
              <a:rPr lang="en-US" dirty="0" smtClean="0"/>
              <a:t>Group Project</a:t>
            </a:r>
          </a:p>
          <a:p>
            <a:r>
              <a:rPr lang="en-US" dirty="0" smtClean="0"/>
              <a:t>Google in the Chinese Marketplace</a:t>
            </a:r>
          </a:p>
          <a:p>
            <a:r>
              <a:rPr lang="en-US" dirty="0" smtClean="0"/>
              <a:t>AASL Standards for the 21</a:t>
            </a:r>
            <a:r>
              <a:rPr lang="en-US" baseline="30000" dirty="0" smtClean="0"/>
              <a:t>st</a:t>
            </a:r>
            <a:r>
              <a:rPr lang="en-US" dirty="0" smtClean="0"/>
              <a:t> Century Learner</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Next Time</a:t>
            </a:r>
            <a:endParaRPr lang="en-US" dirty="0"/>
          </a:p>
        </p:txBody>
      </p:sp>
      <p:sp>
        <p:nvSpPr>
          <p:cNvPr id="3" name="Content Placeholder 2"/>
          <p:cNvSpPr>
            <a:spLocks noGrp="1"/>
          </p:cNvSpPr>
          <p:nvPr>
            <p:ph idx="1"/>
          </p:nvPr>
        </p:nvSpPr>
        <p:spPr/>
        <p:txBody>
          <a:bodyPr/>
          <a:lstStyle/>
          <a:p>
            <a:r>
              <a:rPr lang="en-US" dirty="0" smtClean="0"/>
              <a:t>Literature Review Assignment</a:t>
            </a:r>
          </a:p>
          <a:p>
            <a:r>
              <a:rPr lang="en-US" dirty="0" smtClean="0"/>
              <a:t>Read Big6 Workshop Handbook Parts 1-3</a:t>
            </a:r>
          </a:p>
          <a:p>
            <a:r>
              <a:rPr lang="en-US" dirty="0" smtClean="0"/>
              <a:t>A question for </a:t>
            </a:r>
            <a:r>
              <a:rPr lang="en-US" smtClean="0"/>
              <a:t>Bob Berkowitz</a:t>
            </a:r>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 1</a:t>
            </a:r>
            <a:endParaRPr lang="en-US" dirty="0"/>
          </a:p>
        </p:txBody>
      </p:sp>
      <p:sp>
        <p:nvSpPr>
          <p:cNvPr id="3" name="Content Placeholder 2"/>
          <p:cNvSpPr>
            <a:spLocks noGrp="1"/>
          </p:cNvSpPr>
          <p:nvPr>
            <p:ph idx="1"/>
          </p:nvPr>
        </p:nvSpPr>
        <p:spPr/>
        <p:txBody>
          <a:bodyPr/>
          <a:lstStyle/>
          <a:p>
            <a:r>
              <a:rPr lang="en-US" dirty="0" smtClean="0"/>
              <a:t>A school board member suggests that given the district’s current financial challenges, “District media specialists should be replaced by aides who are less costly and can do essentially the same job.”</a:t>
            </a:r>
          </a:p>
          <a:p>
            <a:r>
              <a:rPr lang="en-US" dirty="0" smtClean="0"/>
              <a:t>Another board member asks your opinion.  How do you respond?</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 2</a:t>
            </a:r>
            <a:endParaRPr lang="en-US" dirty="0"/>
          </a:p>
        </p:txBody>
      </p:sp>
      <p:sp>
        <p:nvSpPr>
          <p:cNvPr id="3" name="Content Placeholder 2"/>
          <p:cNvSpPr>
            <a:spLocks noGrp="1"/>
          </p:cNvSpPr>
          <p:nvPr>
            <p:ph idx="1"/>
          </p:nvPr>
        </p:nvSpPr>
        <p:spPr>
          <a:xfrm>
            <a:off x="457200" y="1269921"/>
            <a:ext cx="8229600" cy="4525963"/>
          </a:xfrm>
        </p:spPr>
        <p:txBody>
          <a:bodyPr>
            <a:normAutofit lnSpcReduction="10000"/>
          </a:bodyPr>
          <a:lstStyle/>
          <a:p>
            <a:r>
              <a:rPr lang="en-US" dirty="0" smtClean="0"/>
              <a:t>A teacher is planning to have his middle school students research topics related to the Civil War.  He contends that given the wealth of information on the internet, and the tech savvy students in today’s culture, his class won’t need any instruction on locating information sources. Skipping this step will save time.</a:t>
            </a:r>
          </a:p>
          <a:p>
            <a:r>
              <a:rPr lang="en-US" dirty="0" smtClean="0"/>
              <a:t>How do you respond?</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3313" name="Picture 10" descr="islma"/>
          <p:cNvPicPr>
            <a:picLocks noChangeAspect="1" noChangeArrowheads="1"/>
          </p:cNvPicPr>
          <p:nvPr/>
        </p:nvPicPr>
        <p:blipFill>
          <a:blip r:embed="rId2"/>
          <a:srcRect/>
          <a:stretch>
            <a:fillRect/>
          </a:stretch>
        </p:blipFill>
        <p:spPr bwMode="auto">
          <a:xfrm>
            <a:off x="3733800" y="5943600"/>
            <a:ext cx="1981200" cy="755650"/>
          </a:xfrm>
          <a:prstGeom prst="rect">
            <a:avLst/>
          </a:prstGeom>
          <a:noFill/>
          <a:ln w="9525">
            <a:noFill/>
            <a:miter lim="800000"/>
            <a:headEnd/>
            <a:tailEnd/>
          </a:ln>
        </p:spPr>
      </p:pic>
      <p:sp>
        <p:nvSpPr>
          <p:cNvPr id="13314" name="Text Box 11"/>
          <p:cNvSpPr txBox="1">
            <a:spLocks noChangeArrowheads="1"/>
          </p:cNvSpPr>
          <p:nvPr/>
        </p:nvSpPr>
        <p:spPr bwMode="auto">
          <a:xfrm>
            <a:off x="381000" y="2895600"/>
            <a:ext cx="8305800" cy="338138"/>
          </a:xfrm>
          <a:prstGeom prst="rect">
            <a:avLst/>
          </a:prstGeom>
          <a:noFill/>
          <a:ln w="9525">
            <a:noFill/>
            <a:miter lim="800000"/>
            <a:headEnd/>
            <a:tailEnd/>
          </a:ln>
        </p:spPr>
        <p:txBody>
          <a:bodyPr>
            <a:spAutoFit/>
          </a:bodyPr>
          <a:lstStyle/>
          <a:p>
            <a:pPr algn="ctr">
              <a:spcBef>
                <a:spcPct val="50000"/>
              </a:spcBef>
            </a:pPr>
            <a:endParaRPr lang="en-US" sz="1600" b="1">
              <a:latin typeface="Constantia" pitchFamily="18" charset="0"/>
            </a:endParaRPr>
          </a:p>
        </p:txBody>
      </p:sp>
      <p:sp>
        <p:nvSpPr>
          <p:cNvPr id="13315" name="Rectangle 7"/>
          <p:cNvSpPr>
            <a:spLocks noChangeArrowheads="1"/>
          </p:cNvSpPr>
          <p:nvPr/>
        </p:nvSpPr>
        <p:spPr bwMode="auto">
          <a:xfrm>
            <a:off x="304800" y="2895600"/>
            <a:ext cx="8610600" cy="1905000"/>
          </a:xfrm>
          <a:prstGeom prst="rect">
            <a:avLst/>
          </a:prstGeom>
          <a:solidFill>
            <a:schemeClr val="tx1"/>
          </a:solidFill>
          <a:ln w="9525">
            <a:noFill/>
            <a:miter lim="800000"/>
            <a:headEnd/>
            <a:tailEnd/>
          </a:ln>
        </p:spPr>
        <p:txBody>
          <a:bodyPr wrap="none" anchor="ctr"/>
          <a:lstStyle/>
          <a:p>
            <a:endParaRPr lang="en-US">
              <a:latin typeface="Constantia" pitchFamily="18" charset="0"/>
            </a:endParaRPr>
          </a:p>
        </p:txBody>
      </p:sp>
      <p:pic>
        <p:nvPicPr>
          <p:cNvPr id="13316" name="Picture 6" descr="Isail logo copy"/>
          <p:cNvPicPr>
            <a:picLocks noChangeAspect="1" noChangeArrowheads="1"/>
          </p:cNvPicPr>
          <p:nvPr/>
        </p:nvPicPr>
        <p:blipFill>
          <a:blip r:embed="rId3"/>
          <a:srcRect l="7607" t="40645" r="5688" b="36130"/>
          <a:stretch>
            <a:fillRect/>
          </a:stretch>
        </p:blipFill>
        <p:spPr bwMode="auto">
          <a:xfrm>
            <a:off x="228600" y="2743200"/>
            <a:ext cx="8686800" cy="1828800"/>
          </a:xfrm>
          <a:prstGeom prst="rect">
            <a:avLst/>
          </a:prstGeom>
          <a:noFill/>
          <a:ln w="9525">
            <a:noFill/>
            <a:miter lim="800000"/>
            <a:headEnd/>
            <a:tailEnd/>
          </a:ln>
        </p:spPr>
      </p:pic>
      <p:sp>
        <p:nvSpPr>
          <p:cNvPr id="13317" name="Rectangle 8"/>
          <p:cNvSpPr>
            <a:spLocks noChangeArrowheads="1"/>
          </p:cNvSpPr>
          <p:nvPr/>
        </p:nvSpPr>
        <p:spPr bwMode="auto">
          <a:xfrm>
            <a:off x="0" y="4343400"/>
            <a:ext cx="9090025" cy="457200"/>
          </a:xfrm>
          <a:prstGeom prst="rect">
            <a:avLst/>
          </a:prstGeom>
          <a:noFill/>
          <a:ln w="9525">
            <a:noFill/>
            <a:miter lim="800000"/>
            <a:headEnd/>
            <a:tailEnd/>
          </a:ln>
        </p:spPr>
        <p:txBody>
          <a:bodyPr>
            <a:spAutoFit/>
          </a:bodyPr>
          <a:lstStyle/>
          <a:p>
            <a:pPr algn="ctr">
              <a:spcBef>
                <a:spcPct val="50000"/>
              </a:spcBef>
            </a:pPr>
            <a:r>
              <a:rPr lang="en-US" sz="2400" b="1">
                <a:solidFill>
                  <a:srgbClr val="3366FF"/>
                </a:solidFill>
                <a:latin typeface="Constantia" pitchFamily="18" charset="0"/>
              </a:rPr>
              <a:t>Illinois Standards Aligned Instruction for Libraries</a:t>
            </a:r>
          </a:p>
        </p:txBody>
      </p:sp>
      <p:sp>
        <p:nvSpPr>
          <p:cNvPr id="13318" name="TextBox 13"/>
          <p:cNvSpPr txBox="1">
            <a:spLocks noChangeArrowheads="1"/>
          </p:cNvSpPr>
          <p:nvPr/>
        </p:nvSpPr>
        <p:spPr bwMode="auto">
          <a:xfrm>
            <a:off x="533400" y="1608138"/>
            <a:ext cx="8153400" cy="830262"/>
          </a:xfrm>
          <a:prstGeom prst="rect">
            <a:avLst/>
          </a:prstGeom>
          <a:noFill/>
          <a:ln w="9525">
            <a:noFill/>
            <a:miter lim="800000"/>
            <a:headEnd/>
            <a:tailEnd/>
          </a:ln>
        </p:spPr>
        <p:txBody>
          <a:bodyPr>
            <a:spAutoFit/>
          </a:bodyPr>
          <a:lstStyle/>
          <a:p>
            <a:pPr algn="ctr"/>
            <a:r>
              <a:rPr lang="en-US" sz="2400">
                <a:latin typeface="Arial Black" pitchFamily="34" charset="0"/>
              </a:rPr>
              <a:t>Navigating Between the Library and the Classroom with</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7" name="Rectangle 2"/>
          <p:cNvSpPr>
            <a:spLocks noGrp="1" noChangeArrowheads="1"/>
          </p:cNvSpPr>
          <p:nvPr>
            <p:ph type="title"/>
          </p:nvPr>
        </p:nvSpPr>
        <p:spPr>
          <a:xfrm>
            <a:off x="457200" y="685800"/>
            <a:ext cx="8229600" cy="1139825"/>
          </a:xfrm>
        </p:spPr>
        <p:txBody>
          <a:bodyPr>
            <a:normAutofit fontScale="90000"/>
          </a:bodyPr>
          <a:lstStyle/>
          <a:p>
            <a:pPr algn="ctr"/>
            <a:r>
              <a:rPr lang="en-US" sz="7000" smtClean="0"/>
              <a:t>What is I-SAIL?</a:t>
            </a:r>
          </a:p>
        </p:txBody>
      </p:sp>
      <p:sp>
        <p:nvSpPr>
          <p:cNvPr id="5" name="Text Box 6"/>
          <p:cNvSpPr txBox="1">
            <a:spLocks noChangeArrowheads="1"/>
          </p:cNvSpPr>
          <p:nvPr/>
        </p:nvSpPr>
        <p:spPr bwMode="auto">
          <a:xfrm>
            <a:off x="533400" y="2286000"/>
            <a:ext cx="8077200" cy="4616450"/>
          </a:xfrm>
          <a:prstGeom prst="rect">
            <a:avLst/>
          </a:prstGeom>
          <a:noFill/>
          <a:ln w="9525">
            <a:noFill/>
            <a:miter lim="800000"/>
            <a:headEnd/>
            <a:tailEnd/>
          </a:ln>
          <a:effectLst/>
        </p:spPr>
        <p:txBody>
          <a:bodyPr>
            <a:spAutoFit/>
          </a:bodyPr>
          <a:lstStyle/>
          <a:p>
            <a:pPr algn="ctr" fontAlgn="auto">
              <a:spcBef>
                <a:spcPts val="0"/>
              </a:spcBef>
              <a:spcAft>
                <a:spcPts val="0"/>
              </a:spcAft>
              <a:defRPr/>
            </a:pPr>
            <a:r>
              <a:rPr lang="en-US" sz="4000" dirty="0">
                <a:effectLst>
                  <a:outerShdw blurRad="38100" dist="38100" dir="2700000" algn="tl">
                    <a:srgbClr val="000000"/>
                  </a:outerShdw>
                </a:effectLst>
                <a:latin typeface="+mj-lt"/>
              </a:rPr>
              <a:t>I-SAIL is a set of library standards and benchmarks organized by grade levels that includes lesson plan objectives and selected Illinois and AASL Learning Standards and guided by NETS-S Standards</a:t>
            </a:r>
          </a:p>
          <a:p>
            <a:pPr fontAlgn="auto">
              <a:spcBef>
                <a:spcPct val="50000"/>
              </a:spcBef>
              <a:spcAft>
                <a:spcPts val="0"/>
              </a:spcAft>
              <a:defRPr/>
            </a:pPr>
            <a:endParaRPr lang="en-US" sz="3600" dirty="0">
              <a:effectLst>
                <a:outerShdw blurRad="38100" dist="38100" dir="2700000" algn="tl">
                  <a:srgbClr val="000000"/>
                </a:outerShdw>
              </a:effectLst>
              <a:latin typeface="+mn-lt"/>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1591</TotalTime>
  <Words>1798</Words>
  <Application>Microsoft Macintosh PowerPoint</Application>
  <PresentationFormat>On-screen Show (4:3)</PresentationFormat>
  <Paragraphs>223</Paragraphs>
  <Slides>36</Slides>
  <Notes>0</Notes>
  <HiddenSlides>0</HiddenSlides>
  <MMClips>0</MMClips>
  <ScaleCrop>false</ScaleCrop>
  <HeadingPairs>
    <vt:vector size="4" baseType="variant">
      <vt:variant>
        <vt:lpstr>Design Template</vt:lpstr>
      </vt:variant>
      <vt:variant>
        <vt:i4>1</vt:i4>
      </vt:variant>
      <vt:variant>
        <vt:lpstr>Slide Titles</vt:lpstr>
      </vt:variant>
      <vt:variant>
        <vt:i4>36</vt:i4>
      </vt:variant>
    </vt:vector>
  </HeadingPairs>
  <TitlesOfParts>
    <vt:vector size="37" baseType="lpstr">
      <vt:lpstr>Office Theme</vt:lpstr>
      <vt:lpstr>What’s one piece of information that has eluded  you recently?</vt:lpstr>
      <vt:lpstr>Information Literacy</vt:lpstr>
      <vt:lpstr>Slide 3</vt:lpstr>
      <vt:lpstr>Agenda</vt:lpstr>
      <vt:lpstr>For Next Time</vt:lpstr>
      <vt:lpstr>Scenario 1</vt:lpstr>
      <vt:lpstr>Scenario 2</vt:lpstr>
      <vt:lpstr>Slide 8</vt:lpstr>
      <vt:lpstr>What is I-SAIL?</vt:lpstr>
      <vt:lpstr>Slide 10</vt:lpstr>
      <vt:lpstr>Slide 11</vt:lpstr>
      <vt:lpstr>Slide 12</vt:lpstr>
      <vt:lpstr>Slide 13</vt:lpstr>
      <vt:lpstr>Slide 14</vt:lpstr>
      <vt:lpstr>Slide 15</vt:lpstr>
      <vt:lpstr>Slide 16</vt:lpstr>
      <vt:lpstr>Sample Lesson Plan</vt:lpstr>
      <vt:lpstr>Slide 18</vt:lpstr>
      <vt:lpstr>Slide 19</vt:lpstr>
      <vt:lpstr>Slide 20</vt:lpstr>
      <vt:lpstr>Bringing It Together-</vt:lpstr>
      <vt:lpstr>Scope and Sequence-  The Curriculum Map</vt:lpstr>
      <vt:lpstr>Slide 23</vt:lpstr>
      <vt:lpstr>Additional Resources  Available On-line</vt:lpstr>
      <vt:lpstr>Slide 25</vt:lpstr>
      <vt:lpstr>Contact Information</vt:lpstr>
      <vt:lpstr>Group Activity</vt:lpstr>
      <vt:lpstr>Follow Up</vt:lpstr>
      <vt:lpstr>Google in China</vt:lpstr>
      <vt:lpstr>Considerations</vt:lpstr>
      <vt:lpstr>AASL Standards for the 21st Century Learner</vt:lpstr>
      <vt:lpstr>AASL Standards for the 21st Century Learner</vt:lpstr>
      <vt:lpstr>AASL Standards for the 21st Century Learner</vt:lpstr>
      <vt:lpstr>Slide 34</vt:lpstr>
      <vt:lpstr>Slide 35</vt:lpstr>
      <vt:lpstr>Levels of Understanding</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What’s one piece of information that has eluded  you recently?</dc:title>
  <dc:creator>Chris Bohne</dc:creator>
  <cp:lastModifiedBy>Chris Bohne</cp:lastModifiedBy>
  <cp:revision>8</cp:revision>
  <dcterms:created xsi:type="dcterms:W3CDTF">2010-01-25T23:30:07Z</dcterms:created>
  <dcterms:modified xsi:type="dcterms:W3CDTF">2010-01-26T00:23:08Z</dcterms:modified>
</cp:coreProperties>
</file>